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handoutMasterIdLst>
    <p:handoutMasterId r:id="rId55"/>
  </p:handoutMasterIdLst>
  <p:sldIdLst>
    <p:sldId id="256" r:id="rId2"/>
    <p:sldId id="421" r:id="rId3"/>
    <p:sldId id="423" r:id="rId4"/>
    <p:sldId id="271" r:id="rId5"/>
    <p:sldId id="413" r:id="rId6"/>
    <p:sldId id="414" r:id="rId7"/>
    <p:sldId id="420" r:id="rId8"/>
    <p:sldId id="425" r:id="rId9"/>
    <p:sldId id="426" r:id="rId10"/>
    <p:sldId id="428" r:id="rId11"/>
    <p:sldId id="429" r:id="rId12"/>
    <p:sldId id="431" r:id="rId13"/>
    <p:sldId id="432" r:id="rId14"/>
    <p:sldId id="433" r:id="rId15"/>
    <p:sldId id="434" r:id="rId16"/>
    <p:sldId id="435" r:id="rId17"/>
    <p:sldId id="436" r:id="rId18"/>
    <p:sldId id="418" r:id="rId19"/>
    <p:sldId id="430" r:id="rId20"/>
    <p:sldId id="437" r:id="rId21"/>
    <p:sldId id="438" r:id="rId22"/>
    <p:sldId id="394" r:id="rId23"/>
    <p:sldId id="395" r:id="rId24"/>
    <p:sldId id="401" r:id="rId25"/>
    <p:sldId id="402" r:id="rId26"/>
    <p:sldId id="409" r:id="rId27"/>
    <p:sldId id="410" r:id="rId28"/>
    <p:sldId id="396" r:id="rId29"/>
    <p:sldId id="445" r:id="rId30"/>
    <p:sldId id="399" r:id="rId31"/>
    <p:sldId id="400" r:id="rId32"/>
    <p:sldId id="440" r:id="rId33"/>
    <p:sldId id="309" r:id="rId34"/>
    <p:sldId id="403" r:id="rId35"/>
    <p:sldId id="404" r:id="rId36"/>
    <p:sldId id="405" r:id="rId37"/>
    <p:sldId id="406" r:id="rId38"/>
    <p:sldId id="407" r:id="rId39"/>
    <p:sldId id="388" r:id="rId40"/>
    <p:sldId id="258" r:id="rId41"/>
    <p:sldId id="342" r:id="rId42"/>
    <p:sldId id="343" r:id="rId43"/>
    <p:sldId id="344" r:id="rId44"/>
    <p:sldId id="345" r:id="rId45"/>
    <p:sldId id="347" r:id="rId46"/>
    <p:sldId id="441" r:id="rId47"/>
    <p:sldId id="439" r:id="rId48"/>
    <p:sldId id="442" r:id="rId49"/>
    <p:sldId id="326" r:id="rId50"/>
    <p:sldId id="443" r:id="rId51"/>
    <p:sldId id="444" r:id="rId52"/>
    <p:sldId id="446" r:id="rId53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6FF"/>
    <a:srgbClr val="FF2600"/>
    <a:srgbClr val="1F3551"/>
    <a:srgbClr val="403152"/>
    <a:srgbClr val="604A7B"/>
    <a:srgbClr val="2C4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14" autoAdjust="0"/>
    <p:restoredTop sz="63407" autoAdjust="0"/>
  </p:normalViewPr>
  <p:slideViewPr>
    <p:cSldViewPr>
      <p:cViewPr>
        <p:scale>
          <a:sx n="96" d="100"/>
          <a:sy n="96" d="100"/>
        </p:scale>
        <p:origin x="384" y="488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84E5B-0B7C-A143-A087-04B582FC4BEF}" type="datetimeFigureOut">
              <a:rPr kumimoji="1" lang="zh-CN" altLang="en-US" smtClean="0"/>
              <a:t>2019/9/23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8370ED-3FEA-E543-9D41-DF20FAD761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5191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.jpeg>
</file>

<file path=ppt/media/image13.tiff>
</file>

<file path=ppt/media/image14.tiff>
</file>

<file path=ppt/media/image15.png>
</file>

<file path=ppt/media/image16.jpeg>
</file>

<file path=ppt/media/image17.png>
</file>

<file path=ppt/media/image18.png>
</file>

<file path=ppt/media/image19.png>
</file>

<file path=ppt/media/image2.gif>
</file>

<file path=ppt/media/image21.png>
</file>

<file path=ppt/media/image22.tiff>
</file>

<file path=ppt/media/image23.png>
</file>

<file path=ppt/media/image24.tiff>
</file>

<file path=ppt/media/image25.png>
</file>

<file path=ppt/media/image26.png>
</file>

<file path=ppt/media/image27.tiff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5.png>
</file>

<file path=ppt/media/image7.tiff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7DB94-E0DE-4F0F-A9B7-54654CD8C8B1}" type="datetimeFigureOut">
              <a:rPr lang="zh-CN" altLang="en-US" smtClean="0"/>
              <a:t>2019/9/23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4A077-83E9-49A7-9F59-234D78BD69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265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Rotation</a:t>
            </a:r>
            <a:r>
              <a:rPr lang="zh-CN" altLang="en-US" dirty="0"/>
              <a:t> </a:t>
            </a:r>
            <a:r>
              <a:rPr lang="en-US" altLang="zh-CN" dirty="0"/>
              <a:t>latency</a:t>
            </a:r>
            <a:r>
              <a:rPr lang="zh-CN" altLang="en-US" dirty="0"/>
              <a:t> </a:t>
            </a:r>
            <a:r>
              <a:rPr lang="en-US" altLang="zh-CN" dirty="0"/>
              <a:t>max</a:t>
            </a:r>
            <a:r>
              <a:rPr lang="zh-CN" altLang="en-US" dirty="0"/>
              <a:t> </a:t>
            </a:r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en-US" altLang="zh-CN" dirty="0" err="1"/>
              <a:t>ms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avg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r>
              <a:rPr lang="zh-CN" altLang="en-US" dirty="0"/>
              <a:t> </a:t>
            </a:r>
            <a:r>
              <a:rPr lang="en-US" altLang="zh-CN" dirty="0" err="1"/>
              <a:t>ms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7200</a:t>
            </a:r>
            <a:r>
              <a:rPr lang="zh-CN" altLang="en-US" dirty="0"/>
              <a:t> </a:t>
            </a:r>
            <a:r>
              <a:rPr lang="en-US" altLang="zh-CN" dirty="0"/>
              <a:t>RPM.</a:t>
            </a:r>
          </a:p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2271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A1DADA-C2CB-420B-92C1-D4F939AD4A81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39552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A1DADA-C2CB-420B-92C1-D4F939AD4A81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1334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A1DADA-C2CB-420B-92C1-D4F939AD4A81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14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A1DADA-C2CB-420B-92C1-D4F939AD4A81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71854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T10-</a:t>
            </a:r>
            <a:r>
              <a:rPr lang="zh-CN" altLang="en-US" dirty="0"/>
              <a:t> </a:t>
            </a:r>
            <a:r>
              <a:rPr lang="en-US" altLang="zh-CN" dirty="0"/>
              <a:t>T13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command</a:t>
            </a:r>
            <a:r>
              <a:rPr lang="zh-CN" altLang="en-US" dirty="0"/>
              <a:t> </a:t>
            </a:r>
            <a:r>
              <a:rPr lang="en-US" altLang="zh-CN" dirty="0"/>
              <a:t>sets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1501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Amorphous</a:t>
            </a:r>
            <a:r>
              <a:rPr lang="zh-CN" altLang="en-US" dirty="0"/>
              <a:t> 非晶态</a:t>
            </a:r>
            <a:endParaRPr lang="en-US" altLang="zh-CN" dirty="0"/>
          </a:p>
          <a:p>
            <a:r>
              <a:rPr lang="en-US" dirty="0"/>
              <a:t>Crystalline</a:t>
            </a:r>
            <a:r>
              <a:rPr lang="zh-CN" altLang="en-US" dirty="0"/>
              <a:t> 晶体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8778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Electrolyte</a:t>
            </a:r>
            <a:r>
              <a:rPr lang="zh-CN" altLang="en-US" dirty="0"/>
              <a:t> 电解液</a:t>
            </a:r>
            <a:endParaRPr lang="en-US" altLang="zh-CN" dirty="0"/>
          </a:p>
          <a:p>
            <a:r>
              <a:rPr lang="zh-CN" altLang="en-US" dirty="0"/>
              <a:t>离子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0175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Torque</a:t>
            </a:r>
            <a:r>
              <a:rPr lang="zh-CN" altLang="en-US" dirty="0"/>
              <a:t>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扭转力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8553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7442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Q:</a:t>
            </a:r>
            <a:r>
              <a:rPr lang="zh-CN" altLang="en-US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important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system?</a:t>
            </a:r>
          </a:p>
          <a:p>
            <a:r>
              <a:rPr lang="en-US" altLang="zh-CN" dirty="0"/>
              <a:t>Think</a:t>
            </a:r>
            <a:r>
              <a:rPr lang="zh-CN" altLang="en-US" dirty="0"/>
              <a:t> </a:t>
            </a:r>
            <a:r>
              <a:rPr lang="en-US" altLang="zh-CN" dirty="0"/>
              <a:t>like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user,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app</a:t>
            </a:r>
            <a:r>
              <a:rPr lang="zh-CN" altLang="en-US" dirty="0"/>
              <a:t> </a:t>
            </a:r>
            <a:r>
              <a:rPr lang="en-US" altLang="zh-CN" dirty="0"/>
              <a:t>programmer,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programmer.</a:t>
            </a:r>
          </a:p>
          <a:p>
            <a:r>
              <a:rPr lang="en-US" altLang="zh-CN" dirty="0"/>
              <a:t>Memory</a:t>
            </a:r>
            <a:r>
              <a:rPr lang="zh-CN" altLang="en-US" dirty="0"/>
              <a:t> </a:t>
            </a:r>
            <a:r>
              <a:rPr lang="en-US" altLang="zh-CN" dirty="0"/>
              <a:t>consumption,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consumption,</a:t>
            </a:r>
            <a:r>
              <a:rPr lang="zh-CN" altLang="en-US" dirty="0"/>
              <a:t> </a:t>
            </a:r>
            <a:r>
              <a:rPr lang="en-US" altLang="zh-CN" dirty="0"/>
              <a:t>compatibility,</a:t>
            </a:r>
            <a:r>
              <a:rPr lang="zh-CN" altLang="en-US" dirty="0"/>
              <a:t> </a:t>
            </a:r>
            <a:r>
              <a:rPr lang="en-US" altLang="zh-CN" dirty="0"/>
              <a:t>hybrid</a:t>
            </a:r>
            <a:r>
              <a:rPr lang="zh-CN" altLang="en-US" dirty="0"/>
              <a:t> </a:t>
            </a:r>
            <a:r>
              <a:rPr lang="en-US" altLang="zh-CN" dirty="0"/>
              <a:t>storage,</a:t>
            </a:r>
            <a:r>
              <a:rPr lang="zh-CN" altLang="en-US" dirty="0"/>
              <a:t> </a:t>
            </a:r>
            <a:r>
              <a:rPr lang="en-US" altLang="zh-CN" dirty="0"/>
              <a:t>bad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r>
              <a:rPr lang="zh-CN" altLang="en-US" dirty="0"/>
              <a:t> </a:t>
            </a:r>
            <a:r>
              <a:rPr lang="en-US" altLang="zh-CN" dirty="0" err="1"/>
              <a:t>mgmt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693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media: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6705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AutoNum type="arabicPeriod"/>
            </a:pPr>
            <a:r>
              <a:rPr lang="en-US" altLang="zh-CN" sz="1600" dirty="0"/>
              <a:t>Each</a:t>
            </a:r>
            <a:r>
              <a:rPr lang="zh-CN" altLang="en-US" sz="1600" dirty="0"/>
              <a:t> </a:t>
            </a:r>
            <a:r>
              <a:rPr lang="en-US" altLang="zh-CN" sz="1600" dirty="0"/>
              <a:t>data</a:t>
            </a:r>
            <a:r>
              <a:rPr lang="zh-CN" altLang="en-US" sz="1600" dirty="0"/>
              <a:t> </a:t>
            </a:r>
            <a:r>
              <a:rPr lang="en-US" altLang="zh-CN" sz="1600" dirty="0"/>
              <a:t>transfer</a:t>
            </a:r>
            <a:r>
              <a:rPr lang="zh-CN" altLang="en-US" sz="1600" dirty="0"/>
              <a:t> </a:t>
            </a:r>
            <a:r>
              <a:rPr lang="en-US" altLang="zh-CN" sz="1600" dirty="0"/>
              <a:t>is</a:t>
            </a:r>
            <a:r>
              <a:rPr lang="zh-CN" altLang="en-US" sz="1600" dirty="0"/>
              <a:t> </a:t>
            </a:r>
            <a:r>
              <a:rPr lang="en-US" altLang="zh-CN" sz="1600" dirty="0"/>
              <a:t>twice</a:t>
            </a:r>
            <a:r>
              <a:rPr lang="zh-CN" altLang="en-US" sz="1600" dirty="0"/>
              <a:t> </a:t>
            </a:r>
            <a:r>
              <a:rPr lang="en-US" altLang="zh-CN" sz="1600" dirty="0"/>
              <a:t>large;</a:t>
            </a:r>
          </a:p>
          <a:p>
            <a:pPr marL="342900" indent="-342900">
              <a:buFontTx/>
              <a:buAutoNum type="arabicPeriod"/>
            </a:pPr>
            <a:r>
              <a:rPr lang="en-US" altLang="zh-CN" sz="1600" dirty="0"/>
              <a:t>Files</a:t>
            </a:r>
            <a:r>
              <a:rPr lang="zh-CN" altLang="en-US" sz="1600" dirty="0"/>
              <a:t> </a:t>
            </a:r>
            <a:r>
              <a:rPr lang="en-US" altLang="zh-CN" sz="1600" dirty="0"/>
              <a:t>use</a:t>
            </a:r>
            <a:r>
              <a:rPr lang="zh-CN" altLang="en-US" sz="1600" dirty="0"/>
              <a:t> </a:t>
            </a:r>
            <a:r>
              <a:rPr lang="en-US" altLang="zh-CN" sz="1600" dirty="0"/>
              <a:t>less</a:t>
            </a:r>
            <a:r>
              <a:rPr lang="zh-CN" altLang="en-US" sz="1600" dirty="0"/>
              <a:t> </a:t>
            </a:r>
            <a:r>
              <a:rPr lang="en-US" altLang="zh-CN" sz="1600" dirty="0"/>
              <a:t>indirect</a:t>
            </a:r>
            <a:r>
              <a:rPr lang="zh-CN" altLang="en-US" sz="1600" dirty="0"/>
              <a:t> </a:t>
            </a:r>
            <a:r>
              <a:rPr lang="en-US" altLang="zh-CN" sz="1600" dirty="0"/>
              <a:t>blocks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391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121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6355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145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7291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stackoverflow.com</a:t>
            </a:r>
            <a:r>
              <a:rPr lang="en-US" dirty="0"/>
              <a:t>/questions/1019573/save-icon-still-a-floppy-disk</a:t>
            </a:r>
          </a:p>
          <a:p>
            <a:r>
              <a:rPr lang="en-US" dirty="0"/>
              <a:t>https://</a:t>
            </a:r>
            <a:r>
              <a:rPr lang="en-US" dirty="0" err="1"/>
              <a:t>royal.pingdom.com</a:t>
            </a:r>
            <a:r>
              <a:rPr lang="en-US" dirty="0"/>
              <a:t>/the-history-of-computer-data-storage-in-pictures/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616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6"/>
            <a:ext cx="7772400" cy="122502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4FC1A-0A8F-9141-9457-92EA564BBA76}" type="datetime1">
              <a:rPr lang="en-US" altLang="zh-CN" smtClean="0"/>
              <a:t>9/24/19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142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A98E9-0DA6-4E4A-9B22-942FA1757E5D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845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28867"/>
            <a:ext cx="2057400" cy="487627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28867"/>
            <a:ext cx="6019800" cy="487627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7F58-E7CC-C841-8009-0CBE430CD08E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566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00442"/>
          </a:xfrm>
        </p:spPr>
        <p:txBody>
          <a:bodyPr/>
          <a:lstStyle>
            <a:lvl1pPr>
              <a:defRPr>
                <a:latin typeface="DengXian" charset="0"/>
                <a:ea typeface="DengXian" charset="0"/>
                <a:cs typeface="DengXian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600" b="0" i="0">
                <a:latin typeface="DengXian" charset="0"/>
                <a:ea typeface="DengXian" charset="0"/>
                <a:cs typeface="DengXian" charset="0"/>
              </a:defRPr>
            </a:lvl1pPr>
            <a:lvl2pPr>
              <a:lnSpc>
                <a:spcPct val="120000"/>
              </a:lnSpc>
              <a:defRPr sz="2400" b="0" i="0">
                <a:latin typeface="DengXian" charset="0"/>
                <a:ea typeface="DengXian" charset="0"/>
                <a:cs typeface="DengXian" charset="0"/>
              </a:defRPr>
            </a:lvl2pPr>
            <a:lvl3pPr>
              <a:lnSpc>
                <a:spcPct val="120000"/>
              </a:lnSpc>
              <a:defRPr sz="2000" b="0" i="0">
                <a:latin typeface="DengXian" charset="0"/>
                <a:ea typeface="DengXian" charset="0"/>
                <a:cs typeface="DengXian" charset="0"/>
              </a:defRPr>
            </a:lvl3pPr>
            <a:lvl4pPr>
              <a:lnSpc>
                <a:spcPct val="120000"/>
              </a:lnSpc>
              <a:defRPr sz="1800" b="0" i="0">
                <a:latin typeface="DengXian" charset="0"/>
                <a:ea typeface="DengXian" charset="0"/>
                <a:cs typeface="DengXian" charset="0"/>
              </a:defRPr>
            </a:lvl4pPr>
            <a:lvl5pPr>
              <a:lnSpc>
                <a:spcPct val="120000"/>
              </a:lnSpc>
              <a:defRPr sz="1800" b="0" i="0">
                <a:latin typeface="DengXian" charset="0"/>
                <a:ea typeface="DengXian" charset="0"/>
                <a:cs typeface="DengXian" charset="0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255B6-6B3E-A743-8B30-5F478082C14B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57077" y="457235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56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C33DE-AABC-184E-969C-B1FB4E38C889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36512" y="3793604"/>
            <a:ext cx="179512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69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B4D94-F971-C243-AAB0-80C6DE229E14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714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9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9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C904-0826-D344-B323-78656D8D704B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94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304D8-A421-7E41-9341-1358EA21F641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82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5684D-6253-4B4F-A4A3-FE25CB348519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422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4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27544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4" y="1195919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BD131-589B-364C-B635-4A05139BEB51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853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472783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D131C-F4C7-8E42-BE5B-378FD336CD78}" type="datetime1">
              <a:rPr lang="en-US" altLang="zh-CN" smtClean="0"/>
              <a:t>9/24/19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217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86C44861-C9A8-4445-B176-99C887C6CB90}" type="datetime1">
              <a:rPr lang="en-US" altLang="zh-CN" smtClean="0"/>
              <a:t>9/24/19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5296960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ADE361C3-C043-4A6E-BDCE-8DA1E7D90A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905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itchFamily="34" charset="0"/>
        <a:buChar char="•"/>
        <a:defRPr sz="2600" b="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-6822" y="0"/>
            <a:ext cx="9162764" cy="37215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683568" y="2497460"/>
            <a:ext cx="7772400" cy="1225021"/>
          </a:xfrm>
        </p:spPr>
        <p:txBody>
          <a:bodyPr>
            <a:normAutofit fontScale="90000"/>
          </a:bodyPr>
          <a:lstStyle/>
          <a:p>
            <a:r>
              <a:rPr kumimoji="1" lang="en-US" altLang="zh-CN" sz="4400" dirty="0">
                <a:solidFill>
                  <a:schemeClr val="bg1"/>
                </a:solidFill>
              </a:rPr>
              <a:t>File</a:t>
            </a:r>
            <a:r>
              <a:rPr kumimoji="1" lang="zh-CN" altLang="en-US" sz="4400" dirty="0">
                <a:solidFill>
                  <a:schemeClr val="bg1"/>
                </a:solidFill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</a:rPr>
              <a:t>System</a:t>
            </a:r>
            <a:br>
              <a:rPr kumimoji="1" lang="en-US" altLang="zh-CN" sz="4400" dirty="0">
                <a:solidFill>
                  <a:schemeClr val="bg1"/>
                </a:solidFill>
              </a:rPr>
            </a:br>
            <a:r>
              <a:rPr kumimoji="1" lang="en-US" altLang="zh-CN" sz="4400" dirty="0">
                <a:solidFill>
                  <a:schemeClr val="bg1"/>
                </a:solidFill>
              </a:rPr>
              <a:t>Design</a:t>
            </a:r>
            <a:r>
              <a:rPr kumimoji="1" lang="zh-CN" altLang="en-US" sz="4400" dirty="0">
                <a:solidFill>
                  <a:schemeClr val="bg1"/>
                </a:solidFill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</a:rPr>
              <a:t>and</a:t>
            </a:r>
            <a:r>
              <a:rPr kumimoji="1" lang="zh-CN" altLang="en-US" sz="4400" dirty="0">
                <a:solidFill>
                  <a:schemeClr val="bg1"/>
                </a:solidFill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</a:rPr>
              <a:t>Optimizations</a:t>
            </a:r>
            <a:endParaRPr kumimoji="1"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7" name="副标题 2"/>
          <p:cNvSpPr>
            <a:spLocks noGrp="1"/>
          </p:cNvSpPr>
          <p:nvPr>
            <p:ph type="subTitle" idx="1"/>
          </p:nvPr>
        </p:nvSpPr>
        <p:spPr>
          <a:xfrm>
            <a:off x="467544" y="252559"/>
            <a:ext cx="7416824" cy="504056"/>
          </a:xfrm>
        </p:spPr>
        <p:txBody>
          <a:bodyPr>
            <a:normAutofit/>
          </a:bodyPr>
          <a:lstStyle/>
          <a:p>
            <a:pPr algn="l"/>
            <a:r>
              <a:rPr lang="en-US" altLang="zh-CN" sz="1600" dirty="0">
                <a:solidFill>
                  <a:schemeClr val="bg1"/>
                </a:solidFill>
              </a:rPr>
              <a:t>Computer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System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Engineering,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Fall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2019.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(IPADS,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SJTU)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1030" name="Picture 6" descr="http://korean.onlinesjtu.com/%E6%A0%A1%E5%BE%BD%E7%B3%BB%E5%88%97/%E7%BC%A9%E5%B0%8F%E7%89%88/%E8%93%9D%E8%89%B2%E7%B3%BB%20%E5%B0%8F%E5%B0%BA%E5%AF%B8%E6%A0%A1%E5%BE%BD%E5%B1%95%E5%BC%80%E5%BC%8F%20(10mm%E4%BB%A5%E4%B8%8B%E4%BD%BF%E7%94%A8)%20%5b%E8%BD%AC%E6%8D%A2%5d.png"/>
          <p:cNvPicPr>
            <a:picLocks noChangeAspect="1" noChangeArrowheads="1"/>
          </p:cNvPicPr>
          <p:nvPr/>
        </p:nvPicPr>
        <p:blipFill>
          <a:blip r:embed="rId2" cstate="screen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77871" y="252559"/>
            <a:ext cx="1465253" cy="38534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标题 4"/>
          <p:cNvSpPr txBox="1">
            <a:spLocks/>
          </p:cNvSpPr>
          <p:nvPr/>
        </p:nvSpPr>
        <p:spPr>
          <a:xfrm>
            <a:off x="683568" y="3720711"/>
            <a:ext cx="7772400" cy="8649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defRPr>
            </a:lvl1pPr>
          </a:lstStyle>
          <a:p>
            <a:endParaRPr kumimoji="1" lang="zh-CN" altLang="en-US" sz="2800" dirty="0">
              <a:solidFill>
                <a:schemeClr val="accent4">
                  <a:lumMod val="50000"/>
                </a:schemeClr>
              </a:solidFill>
              <a:latin typeface="DengXian" charset="0"/>
              <a:ea typeface="DengXian" charset="0"/>
              <a:cs typeface="DengXian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83567" y="3892766"/>
            <a:ext cx="79208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File</a:t>
            </a:r>
            <a:r>
              <a:rPr lang="zh-CN" altLang="en-US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 </a:t>
            </a:r>
            <a:r>
              <a:rPr lang="en-US" altLang="zh-CN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System,</a:t>
            </a:r>
            <a:r>
              <a:rPr lang="zh-CN" altLang="en-US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 </a:t>
            </a:r>
            <a:r>
              <a:rPr lang="en-US" altLang="zh-CN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New</a:t>
            </a:r>
            <a:r>
              <a:rPr lang="zh-CN" altLang="en-US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 </a:t>
            </a:r>
            <a:r>
              <a:rPr lang="en-US" altLang="zh-CN" sz="28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Media</a:t>
            </a:r>
          </a:p>
        </p:txBody>
      </p:sp>
      <p:sp>
        <p:nvSpPr>
          <p:cNvPr id="9" name="矩形 8"/>
          <p:cNvSpPr/>
          <p:nvPr/>
        </p:nvSpPr>
        <p:spPr>
          <a:xfrm>
            <a:off x="683567" y="4801779"/>
            <a:ext cx="79208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DengXian" charset="0"/>
                <a:ea typeface="DengXian" charset="0"/>
                <a:cs typeface="DengXian" charset="0"/>
              </a:rPr>
              <a:t>Yubin Xia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220308-2955-1245-BD13-DD99287D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494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A03A-EC08-674B-9ABF-A25D57E62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STILL</a:t>
            </a:r>
            <a:r>
              <a:rPr lang="zh-CN" altLang="en-US" dirty="0"/>
              <a:t> </a:t>
            </a:r>
            <a:r>
              <a:rPr lang="en-US" altLang="zh-CN" dirty="0"/>
              <a:t>SLOW!</a:t>
            </a:r>
          </a:p>
          <a:p>
            <a:pPr lvl="1"/>
            <a:r>
              <a:rPr lang="en-US" altLang="zh-CN" b="1" dirty="0"/>
              <a:t>175KB/s</a:t>
            </a:r>
            <a:r>
              <a:rPr lang="zh-CN" altLang="en-US" b="1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</a:p>
          <a:p>
            <a:pPr lvl="1"/>
            <a:r>
              <a:rPr lang="en-US" altLang="zh-CN" b="1" dirty="0">
                <a:solidFill>
                  <a:srgbClr val="C00000"/>
                </a:solidFill>
              </a:rPr>
              <a:t>30KB/s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weeks</a:t>
            </a:r>
          </a:p>
          <a:p>
            <a:r>
              <a:rPr lang="en-US" altLang="zh-CN" dirty="0"/>
              <a:t>WHY?</a:t>
            </a:r>
          </a:p>
          <a:p>
            <a:pPr lvl="1"/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access!</a:t>
            </a:r>
            <a:r>
              <a:rPr lang="zh-CN" altLang="en-US" dirty="0"/>
              <a:t> </a:t>
            </a:r>
            <a:r>
              <a:rPr lang="en-US" altLang="zh-CN" dirty="0"/>
              <a:t>&lt;=</a:t>
            </a:r>
            <a:r>
              <a:rPr lang="zh-CN" altLang="en-US" dirty="0"/>
              <a:t> </a:t>
            </a:r>
            <a:r>
              <a:rPr lang="en-US" altLang="zh-CN" dirty="0"/>
              <a:t>fragmentation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CD5F03-A5C5-2441-9425-DF8DD6D1F352}"/>
              </a:ext>
            </a:extLst>
          </p:cNvPr>
          <p:cNvSpPr/>
          <p:nvPr/>
        </p:nvSpPr>
        <p:spPr>
          <a:xfrm>
            <a:off x="601216" y="4713620"/>
            <a:ext cx="8075240" cy="43204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05F1E6-DBE9-8940-9C63-CB0211F58FB6}"/>
              </a:ext>
            </a:extLst>
          </p:cNvPr>
          <p:cNvSpPr/>
          <p:nvPr/>
        </p:nvSpPr>
        <p:spPr>
          <a:xfrm>
            <a:off x="1029156" y="4713620"/>
            <a:ext cx="1098848" cy="4320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altLang="zh-CN" dirty="0"/>
              <a:t>Superblock</a:t>
            </a:r>
            <a:endParaRPr 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83784D2-CF63-5B49-B3E0-541702E6145F}"/>
              </a:ext>
            </a:extLst>
          </p:cNvPr>
          <p:cNvSpPr/>
          <p:nvPr/>
        </p:nvSpPr>
        <p:spPr bwMode="auto">
          <a:xfrm>
            <a:off x="3264350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7" name="矩形 55">
            <a:extLst>
              <a:ext uri="{FF2B5EF4-FFF2-40B4-BE49-F238E27FC236}">
                <a16:creationId xmlns:a16="http://schemas.microsoft.com/office/drawing/2014/main" id="{415ECB60-6740-C549-94DE-7A79BA64CF69}"/>
              </a:ext>
            </a:extLst>
          </p:cNvPr>
          <p:cNvSpPr/>
          <p:nvPr/>
        </p:nvSpPr>
        <p:spPr bwMode="auto">
          <a:xfrm>
            <a:off x="3741825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8" name="矩形 55">
            <a:extLst>
              <a:ext uri="{FF2B5EF4-FFF2-40B4-BE49-F238E27FC236}">
                <a16:creationId xmlns:a16="http://schemas.microsoft.com/office/drawing/2014/main" id="{81C1A84A-35F4-5A4F-BBF8-3009B6B5EE31}"/>
              </a:ext>
            </a:extLst>
          </p:cNvPr>
          <p:cNvSpPr/>
          <p:nvPr/>
        </p:nvSpPr>
        <p:spPr bwMode="auto">
          <a:xfrm>
            <a:off x="6126002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1C1326E-C9FB-5B4D-AB0B-6D5A2A9AAA97}"/>
              </a:ext>
            </a:extLst>
          </p:cNvPr>
          <p:cNvSpPr txBox="1"/>
          <p:nvPr/>
        </p:nvSpPr>
        <p:spPr>
          <a:xfrm>
            <a:off x="7151909" y="4699068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8624310-B1C3-FA44-8B78-B97C196A0927}"/>
              </a:ext>
            </a:extLst>
          </p:cNvPr>
          <p:cNvSpPr txBox="1"/>
          <p:nvPr/>
        </p:nvSpPr>
        <p:spPr>
          <a:xfrm>
            <a:off x="8080109" y="4705745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3C7C598A-F5CB-A249-A85B-08037F53A707}"/>
              </a:ext>
            </a:extLst>
          </p:cNvPr>
          <p:cNvCxnSpPr>
            <a:cxnSpLocks/>
            <a:stCxn id="12" idx="0"/>
            <a:endCxn id="56" idx="0"/>
          </p:cNvCxnSpPr>
          <p:nvPr/>
        </p:nvCxnSpPr>
        <p:spPr>
          <a:xfrm rot="5400000" flipH="1" flipV="1">
            <a:off x="2537520" y="3748052"/>
            <a:ext cx="6628" cy="1924508"/>
          </a:xfrm>
          <a:prstGeom prst="curvedConnector3">
            <a:avLst>
              <a:gd name="adj1" fmla="val 3549004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496BF53F-3B70-D744-962C-471D2F4C863E}"/>
              </a:ext>
            </a:extLst>
          </p:cNvPr>
          <p:cNvCxnSpPr>
            <a:cxnSpLocks/>
            <a:stCxn id="56" idx="0"/>
            <a:endCxn id="63" idx="0"/>
          </p:cNvCxnSpPr>
          <p:nvPr/>
        </p:nvCxnSpPr>
        <p:spPr>
          <a:xfrm rot="5400000" flipH="1" flipV="1">
            <a:off x="5882827" y="2326007"/>
            <a:ext cx="1247" cy="4760725"/>
          </a:xfrm>
          <a:prstGeom prst="curvedConnector3">
            <a:avLst>
              <a:gd name="adj1" fmla="val 26933761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730BEE3A-A608-4145-B6FF-9546BDD4518B}"/>
              </a:ext>
            </a:extLst>
          </p:cNvPr>
          <p:cNvSpPr txBox="1"/>
          <p:nvPr/>
        </p:nvSpPr>
        <p:spPr>
          <a:xfrm>
            <a:off x="1181129" y="4153644"/>
            <a:ext cx="1489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Free</a:t>
            </a:r>
            <a:r>
              <a:rPr lang="zh-CN" altLang="en-US" i="1" dirty="0"/>
              <a:t> </a:t>
            </a:r>
            <a:r>
              <a:rPr lang="en-US" altLang="zh-CN" i="1" dirty="0"/>
              <a:t>block</a:t>
            </a:r>
            <a:r>
              <a:rPr lang="zh-CN" altLang="en-US" i="1" dirty="0"/>
              <a:t> </a:t>
            </a:r>
            <a:r>
              <a:rPr lang="en-US" altLang="zh-CN" i="1" dirty="0"/>
              <a:t>list</a:t>
            </a:r>
            <a:endParaRPr lang="en-US" i="1" dirty="0"/>
          </a:p>
        </p:txBody>
      </p:sp>
      <p:sp>
        <p:nvSpPr>
          <p:cNvPr id="81" name="矩形 55">
            <a:extLst>
              <a:ext uri="{FF2B5EF4-FFF2-40B4-BE49-F238E27FC236}">
                <a16:creationId xmlns:a16="http://schemas.microsoft.com/office/drawing/2014/main" id="{DA9E2041-A680-D44E-8EBF-645C7B5D4E8B}"/>
              </a:ext>
            </a:extLst>
          </p:cNvPr>
          <p:cNvSpPr/>
          <p:nvPr/>
        </p:nvSpPr>
        <p:spPr bwMode="auto">
          <a:xfrm>
            <a:off x="4219300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2" name="矩形 55">
            <a:extLst>
              <a:ext uri="{FF2B5EF4-FFF2-40B4-BE49-F238E27FC236}">
                <a16:creationId xmlns:a16="http://schemas.microsoft.com/office/drawing/2014/main" id="{25F40A9E-E046-A241-9A12-83E93FEB4C8B}"/>
              </a:ext>
            </a:extLst>
          </p:cNvPr>
          <p:cNvSpPr/>
          <p:nvPr/>
        </p:nvSpPr>
        <p:spPr bwMode="auto">
          <a:xfrm>
            <a:off x="4696775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3" name="矩形 55">
            <a:extLst>
              <a:ext uri="{FF2B5EF4-FFF2-40B4-BE49-F238E27FC236}">
                <a16:creationId xmlns:a16="http://schemas.microsoft.com/office/drawing/2014/main" id="{C0CEDAEA-9F4A-984F-BA9F-341CEBA37845}"/>
              </a:ext>
            </a:extLst>
          </p:cNvPr>
          <p:cNvSpPr/>
          <p:nvPr/>
        </p:nvSpPr>
        <p:spPr bwMode="auto">
          <a:xfrm>
            <a:off x="5171053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4" name="矩形 55">
            <a:extLst>
              <a:ext uri="{FF2B5EF4-FFF2-40B4-BE49-F238E27FC236}">
                <a16:creationId xmlns:a16="http://schemas.microsoft.com/office/drawing/2014/main" id="{83149D6C-1220-AE46-8F86-47A244BD6B8B}"/>
              </a:ext>
            </a:extLst>
          </p:cNvPr>
          <p:cNvSpPr/>
          <p:nvPr/>
        </p:nvSpPr>
        <p:spPr bwMode="auto">
          <a:xfrm>
            <a:off x="5648528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220F0FDD-E6EB-A944-B565-8FDBD2E14CD9}"/>
              </a:ext>
            </a:extLst>
          </p:cNvPr>
          <p:cNvCxnSpPr>
            <a:cxnSpLocks/>
            <a:stCxn id="83" idx="0"/>
            <a:endCxn id="82" idx="0"/>
          </p:cNvCxnSpPr>
          <p:nvPr/>
        </p:nvCxnSpPr>
        <p:spPr>
          <a:xfrm rot="16200000" flipV="1">
            <a:off x="5172652" y="4469853"/>
            <a:ext cx="12700" cy="474278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urved Connector 96">
            <a:extLst>
              <a:ext uri="{FF2B5EF4-FFF2-40B4-BE49-F238E27FC236}">
                <a16:creationId xmlns:a16="http://schemas.microsoft.com/office/drawing/2014/main" id="{5A631BA5-7FB6-B746-B5D7-C004A21EDFA3}"/>
              </a:ext>
            </a:extLst>
          </p:cNvPr>
          <p:cNvCxnSpPr>
            <a:cxnSpLocks/>
            <a:stCxn id="63" idx="2"/>
            <a:endCxn id="83" idx="2"/>
          </p:cNvCxnSpPr>
          <p:nvPr/>
        </p:nvCxnSpPr>
        <p:spPr>
          <a:xfrm rot="5400000">
            <a:off x="6804821" y="3680047"/>
            <a:ext cx="63963" cy="2854022"/>
          </a:xfrm>
          <a:prstGeom prst="curvedConnector3">
            <a:avLst>
              <a:gd name="adj1" fmla="val 457394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Curved Connector 102">
            <a:extLst>
              <a:ext uri="{FF2B5EF4-FFF2-40B4-BE49-F238E27FC236}">
                <a16:creationId xmlns:a16="http://schemas.microsoft.com/office/drawing/2014/main" id="{4305352B-3FB4-CE47-BDB9-11AA7708D763}"/>
              </a:ext>
            </a:extLst>
          </p:cNvPr>
          <p:cNvCxnSpPr>
            <a:cxnSpLocks/>
            <a:stCxn id="82" idx="2"/>
            <a:endCxn id="58" idx="2"/>
          </p:cNvCxnSpPr>
          <p:nvPr/>
        </p:nvCxnSpPr>
        <p:spPr>
          <a:xfrm rot="16200000" flipH="1">
            <a:off x="5650126" y="4424426"/>
            <a:ext cx="12700" cy="1429227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8DB05D2A-AC45-CC4E-B0C5-A5B6C638E7E1}"/>
              </a:ext>
            </a:extLst>
          </p:cNvPr>
          <p:cNvCxnSpPr>
            <a:cxnSpLocks/>
            <a:stCxn id="58" idx="0"/>
            <a:endCxn id="62" idx="0"/>
          </p:cNvCxnSpPr>
          <p:nvPr/>
        </p:nvCxnSpPr>
        <p:spPr>
          <a:xfrm rot="5400000" flipH="1" flipV="1">
            <a:off x="6846214" y="4217594"/>
            <a:ext cx="7924" cy="970873"/>
          </a:xfrm>
          <a:prstGeom prst="curvedConnector3">
            <a:avLst>
              <a:gd name="adj1" fmla="val 2148675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5AA646B-3C33-8F46-8B29-9C79CBB64415}"/>
              </a:ext>
            </a:extLst>
          </p:cNvPr>
          <p:cNvSpPr txBox="1"/>
          <p:nvPr/>
        </p:nvSpPr>
        <p:spPr>
          <a:xfrm>
            <a:off x="7340453" y="433641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...</a:t>
            </a:r>
            <a:endParaRPr lang="en-US" b="1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45862573-E212-0D46-885B-C191316E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02312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A03A-EC08-674B-9ABF-A25D57E62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152633"/>
          </a:xfrm>
        </p:spPr>
        <p:txBody>
          <a:bodyPr/>
          <a:lstStyle/>
          <a:p>
            <a:pPr lvl="1"/>
            <a:r>
              <a:rPr lang="en-US" altLang="zh-CN" b="1" dirty="0"/>
              <a:t>175KB/s</a:t>
            </a:r>
            <a:r>
              <a:rPr lang="zh-CN" altLang="en-US" b="1" dirty="0"/>
              <a:t> </a:t>
            </a:r>
            <a:r>
              <a:rPr lang="en-US" altLang="zh-CN" b="1" dirty="0"/>
              <a:t>=&gt;</a:t>
            </a:r>
            <a:r>
              <a:rPr lang="zh-CN" altLang="en-US" dirty="0"/>
              <a:t> </a:t>
            </a:r>
            <a:r>
              <a:rPr lang="en-US" altLang="zh-CN" b="1" dirty="0">
                <a:solidFill>
                  <a:srgbClr val="C00000"/>
                </a:solidFill>
              </a:rPr>
              <a:t>30KB/s</a:t>
            </a:r>
            <a:endParaRPr lang="en-US" altLang="zh-CN" dirty="0"/>
          </a:p>
          <a:p>
            <a:pPr lvl="1"/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access!</a:t>
            </a:r>
            <a:r>
              <a:rPr lang="zh-CN" altLang="en-US" dirty="0"/>
              <a:t> </a:t>
            </a:r>
            <a:r>
              <a:rPr lang="en-US" altLang="zh-CN" dirty="0"/>
              <a:t>&lt;=</a:t>
            </a:r>
            <a:r>
              <a:rPr lang="zh-CN" altLang="en-US" dirty="0"/>
              <a:t> </a:t>
            </a:r>
            <a:r>
              <a:rPr lang="en-US" altLang="zh-CN" dirty="0"/>
              <a:t>fragmentation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Solution?</a:t>
            </a:r>
          </a:p>
          <a:p>
            <a:pPr lvl="1"/>
            <a:r>
              <a:rPr lang="en-US" altLang="zh-CN" dirty="0"/>
              <a:t>Defragmentation:</a:t>
            </a:r>
            <a:r>
              <a:rPr lang="zh-CN" altLang="en-US" dirty="0"/>
              <a:t> </a:t>
            </a:r>
            <a:r>
              <a:rPr lang="en-US" altLang="zh-CN" dirty="0"/>
              <a:t>rebuild/reorganize</a:t>
            </a:r>
          </a:p>
          <a:p>
            <a:pPr lvl="1"/>
            <a:r>
              <a:rPr lang="en-US" altLang="zh-CN" dirty="0"/>
              <a:t>Pros?</a:t>
            </a:r>
            <a:r>
              <a:rPr lang="zh-CN" altLang="en-US" dirty="0"/>
              <a:t> </a:t>
            </a:r>
            <a:r>
              <a:rPr lang="en-US" altLang="zh-CN" dirty="0"/>
              <a:t>Cons?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CD5F03-A5C5-2441-9425-DF8DD6D1F352}"/>
              </a:ext>
            </a:extLst>
          </p:cNvPr>
          <p:cNvSpPr/>
          <p:nvPr/>
        </p:nvSpPr>
        <p:spPr>
          <a:xfrm>
            <a:off x="601216" y="3001516"/>
            <a:ext cx="8075240" cy="43204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05F1E6-DBE9-8940-9C63-CB0211F58FB6}"/>
              </a:ext>
            </a:extLst>
          </p:cNvPr>
          <p:cNvSpPr/>
          <p:nvPr/>
        </p:nvSpPr>
        <p:spPr>
          <a:xfrm>
            <a:off x="1029156" y="3001516"/>
            <a:ext cx="1098848" cy="4320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altLang="zh-CN" dirty="0"/>
              <a:t>Superblock</a:t>
            </a:r>
            <a:endParaRPr 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83784D2-CF63-5B49-B3E0-541702E6145F}"/>
              </a:ext>
            </a:extLst>
          </p:cNvPr>
          <p:cNvSpPr/>
          <p:nvPr/>
        </p:nvSpPr>
        <p:spPr bwMode="auto">
          <a:xfrm>
            <a:off x="3264350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7" name="矩形 55">
            <a:extLst>
              <a:ext uri="{FF2B5EF4-FFF2-40B4-BE49-F238E27FC236}">
                <a16:creationId xmlns:a16="http://schemas.microsoft.com/office/drawing/2014/main" id="{415ECB60-6740-C549-94DE-7A79BA64CF69}"/>
              </a:ext>
            </a:extLst>
          </p:cNvPr>
          <p:cNvSpPr/>
          <p:nvPr/>
        </p:nvSpPr>
        <p:spPr bwMode="auto">
          <a:xfrm>
            <a:off x="3741825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8" name="矩形 55">
            <a:extLst>
              <a:ext uri="{FF2B5EF4-FFF2-40B4-BE49-F238E27FC236}">
                <a16:creationId xmlns:a16="http://schemas.microsoft.com/office/drawing/2014/main" id="{81C1A84A-35F4-5A4F-BBF8-3009B6B5EE31}"/>
              </a:ext>
            </a:extLst>
          </p:cNvPr>
          <p:cNvSpPr/>
          <p:nvPr/>
        </p:nvSpPr>
        <p:spPr bwMode="auto">
          <a:xfrm>
            <a:off x="6126002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1C1326E-C9FB-5B4D-AB0B-6D5A2A9AAA97}"/>
              </a:ext>
            </a:extLst>
          </p:cNvPr>
          <p:cNvSpPr txBox="1"/>
          <p:nvPr/>
        </p:nvSpPr>
        <p:spPr>
          <a:xfrm>
            <a:off x="7151909" y="2986964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8624310-B1C3-FA44-8B78-B97C196A0927}"/>
              </a:ext>
            </a:extLst>
          </p:cNvPr>
          <p:cNvSpPr txBox="1"/>
          <p:nvPr/>
        </p:nvSpPr>
        <p:spPr>
          <a:xfrm>
            <a:off x="8080109" y="2993641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3C7C598A-F5CB-A249-A85B-08037F53A707}"/>
              </a:ext>
            </a:extLst>
          </p:cNvPr>
          <p:cNvCxnSpPr>
            <a:cxnSpLocks/>
            <a:stCxn id="12" idx="0"/>
            <a:endCxn id="56" idx="0"/>
          </p:cNvCxnSpPr>
          <p:nvPr/>
        </p:nvCxnSpPr>
        <p:spPr>
          <a:xfrm rot="5400000" flipH="1" flipV="1">
            <a:off x="2537520" y="2035948"/>
            <a:ext cx="6628" cy="1924508"/>
          </a:xfrm>
          <a:prstGeom prst="curvedConnector3">
            <a:avLst>
              <a:gd name="adj1" fmla="val 3549004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496BF53F-3B70-D744-962C-471D2F4C863E}"/>
              </a:ext>
            </a:extLst>
          </p:cNvPr>
          <p:cNvCxnSpPr>
            <a:cxnSpLocks/>
            <a:stCxn id="56" idx="0"/>
            <a:endCxn id="63" idx="0"/>
          </p:cNvCxnSpPr>
          <p:nvPr/>
        </p:nvCxnSpPr>
        <p:spPr>
          <a:xfrm rot="5400000" flipH="1" flipV="1">
            <a:off x="5882827" y="613903"/>
            <a:ext cx="1247" cy="4760725"/>
          </a:xfrm>
          <a:prstGeom prst="curvedConnector3">
            <a:avLst>
              <a:gd name="adj1" fmla="val 26933761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730BEE3A-A608-4145-B6FF-9546BDD4518B}"/>
              </a:ext>
            </a:extLst>
          </p:cNvPr>
          <p:cNvSpPr txBox="1"/>
          <p:nvPr/>
        </p:nvSpPr>
        <p:spPr>
          <a:xfrm>
            <a:off x="1181129" y="2441540"/>
            <a:ext cx="1489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Free</a:t>
            </a:r>
            <a:r>
              <a:rPr lang="zh-CN" altLang="en-US" i="1" dirty="0"/>
              <a:t> </a:t>
            </a:r>
            <a:r>
              <a:rPr lang="en-US" altLang="zh-CN" i="1" dirty="0"/>
              <a:t>block</a:t>
            </a:r>
            <a:r>
              <a:rPr lang="zh-CN" altLang="en-US" i="1" dirty="0"/>
              <a:t> </a:t>
            </a:r>
            <a:r>
              <a:rPr lang="en-US" altLang="zh-CN" i="1" dirty="0"/>
              <a:t>list</a:t>
            </a:r>
            <a:endParaRPr lang="en-US" i="1" dirty="0"/>
          </a:p>
        </p:txBody>
      </p:sp>
      <p:sp>
        <p:nvSpPr>
          <p:cNvPr id="81" name="矩形 55">
            <a:extLst>
              <a:ext uri="{FF2B5EF4-FFF2-40B4-BE49-F238E27FC236}">
                <a16:creationId xmlns:a16="http://schemas.microsoft.com/office/drawing/2014/main" id="{DA9E2041-A680-D44E-8EBF-645C7B5D4E8B}"/>
              </a:ext>
            </a:extLst>
          </p:cNvPr>
          <p:cNvSpPr/>
          <p:nvPr/>
        </p:nvSpPr>
        <p:spPr bwMode="auto">
          <a:xfrm>
            <a:off x="4219300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2" name="矩形 55">
            <a:extLst>
              <a:ext uri="{FF2B5EF4-FFF2-40B4-BE49-F238E27FC236}">
                <a16:creationId xmlns:a16="http://schemas.microsoft.com/office/drawing/2014/main" id="{25F40A9E-E046-A241-9A12-83E93FEB4C8B}"/>
              </a:ext>
            </a:extLst>
          </p:cNvPr>
          <p:cNvSpPr/>
          <p:nvPr/>
        </p:nvSpPr>
        <p:spPr bwMode="auto">
          <a:xfrm>
            <a:off x="4696775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3" name="矩形 55">
            <a:extLst>
              <a:ext uri="{FF2B5EF4-FFF2-40B4-BE49-F238E27FC236}">
                <a16:creationId xmlns:a16="http://schemas.microsoft.com/office/drawing/2014/main" id="{C0CEDAEA-9F4A-984F-BA9F-341CEBA37845}"/>
              </a:ext>
            </a:extLst>
          </p:cNvPr>
          <p:cNvSpPr/>
          <p:nvPr/>
        </p:nvSpPr>
        <p:spPr bwMode="auto">
          <a:xfrm>
            <a:off x="5171053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4" name="矩形 55">
            <a:extLst>
              <a:ext uri="{FF2B5EF4-FFF2-40B4-BE49-F238E27FC236}">
                <a16:creationId xmlns:a16="http://schemas.microsoft.com/office/drawing/2014/main" id="{83149D6C-1220-AE46-8F86-47A244BD6B8B}"/>
              </a:ext>
            </a:extLst>
          </p:cNvPr>
          <p:cNvSpPr/>
          <p:nvPr/>
        </p:nvSpPr>
        <p:spPr bwMode="auto">
          <a:xfrm>
            <a:off x="5648528" y="2994888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220F0FDD-E6EB-A944-B565-8FDBD2E14CD9}"/>
              </a:ext>
            </a:extLst>
          </p:cNvPr>
          <p:cNvCxnSpPr>
            <a:cxnSpLocks/>
            <a:stCxn id="83" idx="0"/>
            <a:endCxn id="82" idx="0"/>
          </p:cNvCxnSpPr>
          <p:nvPr/>
        </p:nvCxnSpPr>
        <p:spPr>
          <a:xfrm rot="16200000" flipV="1">
            <a:off x="5172652" y="2757749"/>
            <a:ext cx="12700" cy="474278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urved Connector 96">
            <a:extLst>
              <a:ext uri="{FF2B5EF4-FFF2-40B4-BE49-F238E27FC236}">
                <a16:creationId xmlns:a16="http://schemas.microsoft.com/office/drawing/2014/main" id="{5A631BA5-7FB6-B746-B5D7-C004A21EDFA3}"/>
              </a:ext>
            </a:extLst>
          </p:cNvPr>
          <p:cNvCxnSpPr>
            <a:cxnSpLocks/>
            <a:stCxn id="63" idx="2"/>
            <a:endCxn id="83" idx="2"/>
          </p:cNvCxnSpPr>
          <p:nvPr/>
        </p:nvCxnSpPr>
        <p:spPr>
          <a:xfrm rot="5400000">
            <a:off x="6804821" y="1967943"/>
            <a:ext cx="63963" cy="2854022"/>
          </a:xfrm>
          <a:prstGeom prst="curvedConnector3">
            <a:avLst>
              <a:gd name="adj1" fmla="val 457394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Curved Connector 102">
            <a:extLst>
              <a:ext uri="{FF2B5EF4-FFF2-40B4-BE49-F238E27FC236}">
                <a16:creationId xmlns:a16="http://schemas.microsoft.com/office/drawing/2014/main" id="{4305352B-3FB4-CE47-BDB9-11AA7708D763}"/>
              </a:ext>
            </a:extLst>
          </p:cNvPr>
          <p:cNvCxnSpPr>
            <a:cxnSpLocks/>
            <a:stCxn id="82" idx="2"/>
            <a:endCxn id="58" idx="2"/>
          </p:cNvCxnSpPr>
          <p:nvPr/>
        </p:nvCxnSpPr>
        <p:spPr>
          <a:xfrm rot="16200000" flipH="1">
            <a:off x="5650126" y="2712322"/>
            <a:ext cx="12700" cy="1429227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8DB05D2A-AC45-CC4E-B0C5-A5B6C638E7E1}"/>
              </a:ext>
            </a:extLst>
          </p:cNvPr>
          <p:cNvCxnSpPr>
            <a:cxnSpLocks/>
            <a:stCxn id="58" idx="0"/>
            <a:endCxn id="62" idx="0"/>
          </p:cNvCxnSpPr>
          <p:nvPr/>
        </p:nvCxnSpPr>
        <p:spPr>
          <a:xfrm rot="5400000" flipH="1" flipV="1">
            <a:off x="6846214" y="2505490"/>
            <a:ext cx="7924" cy="970873"/>
          </a:xfrm>
          <a:prstGeom prst="curvedConnector3">
            <a:avLst>
              <a:gd name="adj1" fmla="val 2148675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5AA646B-3C33-8F46-8B29-9C79CBB64415}"/>
              </a:ext>
            </a:extLst>
          </p:cNvPr>
          <p:cNvSpPr txBox="1"/>
          <p:nvPr/>
        </p:nvSpPr>
        <p:spPr>
          <a:xfrm>
            <a:off x="7340453" y="2624309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...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F1386A-4766-224D-9FE1-6172EA466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32790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(1984)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Same as </a:t>
            </a:r>
            <a:r>
              <a:rPr lang="en-US" altLang="zh-CN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dirty="0"/>
              <a:t>(same file header and triply indirect blocks), except incorporated ideas from Cray Operating System:</a:t>
            </a:r>
          </a:p>
          <a:p>
            <a:pPr lvl="1"/>
            <a:r>
              <a:rPr lang="en-US" dirty="0"/>
              <a:t>Uses bitmap allocation in place of </a:t>
            </a:r>
            <a:r>
              <a:rPr lang="en-US" dirty="0" err="1"/>
              <a:t>freelist</a:t>
            </a:r>
            <a:endParaRPr lang="en-US" dirty="0"/>
          </a:p>
          <a:p>
            <a:pPr lvl="1"/>
            <a:r>
              <a:rPr lang="en-US" dirty="0"/>
              <a:t>Attempt to allocate files contiguously</a:t>
            </a:r>
          </a:p>
          <a:p>
            <a:pPr lvl="1"/>
            <a:r>
              <a:rPr lang="en-US" dirty="0"/>
              <a:t>10% reserved disk space</a:t>
            </a:r>
          </a:p>
          <a:p>
            <a:pPr lvl="1"/>
            <a:r>
              <a:rPr lang="en-US" dirty="0"/>
              <a:t>Skip-sector positioning (mentioned later)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altLang="zh-CN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756E69-95CF-A642-86CB-11E2708E9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76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(1984)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397227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Problem: When create a file, don</a:t>
            </a:r>
            <a:r>
              <a:rPr lang="en-US" dirty="0">
                <a:latin typeface="+mn-lt"/>
              </a:rPr>
              <a:t>’</a:t>
            </a:r>
            <a:r>
              <a:rPr lang="en-US" dirty="0"/>
              <a:t>t know how big it will become (in UNIX, most writes are by appending) </a:t>
            </a:r>
          </a:p>
          <a:p>
            <a:pPr lvl="1"/>
            <a:r>
              <a:rPr lang="en-US" dirty="0"/>
              <a:t>How much contiguous space do you allocate for a file? </a:t>
            </a:r>
          </a:p>
          <a:p>
            <a:pPr lvl="1"/>
            <a:r>
              <a:rPr lang="en-US" dirty="0"/>
              <a:t>In </a:t>
            </a:r>
            <a:r>
              <a:rPr lang="en-US" altLang="zh-CN" dirty="0"/>
              <a:t>FFS</a:t>
            </a:r>
            <a:r>
              <a:rPr lang="en-US" dirty="0"/>
              <a:t>, just find some range of free blocks</a:t>
            </a:r>
          </a:p>
          <a:p>
            <a:pPr lvl="2"/>
            <a:r>
              <a:rPr lang="en-US" dirty="0"/>
              <a:t>Put each new file at the front of different range </a:t>
            </a:r>
          </a:p>
          <a:p>
            <a:pPr lvl="2"/>
            <a:r>
              <a:rPr lang="en-US" dirty="0"/>
              <a:t>To expand a file, you first try successive blocks in bitmap, then choose new range of blocks </a:t>
            </a:r>
          </a:p>
          <a:p>
            <a:pPr lvl="1"/>
            <a:r>
              <a:rPr lang="en-US" dirty="0"/>
              <a:t>store files from same directory near each other</a:t>
            </a:r>
          </a:p>
          <a:p>
            <a:r>
              <a:rPr lang="en-US" dirty="0"/>
              <a:t>Allocation and placement policies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5946A7-5A25-4B46-AFF6-87A7CABD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982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of the Rotational Delay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9308"/>
            <a:ext cx="8507288" cy="41764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Problem 2: Missing blocks due to rotational delay</a:t>
            </a:r>
          </a:p>
          <a:p>
            <a:pPr lvl="1"/>
            <a:r>
              <a:rPr lang="en-US" dirty="0"/>
              <a:t>Issue: Read one block, do processing, and read next block. </a:t>
            </a:r>
          </a:p>
          <a:p>
            <a:pPr lvl="1"/>
            <a:r>
              <a:rPr lang="en-US" dirty="0"/>
              <a:t>In</a:t>
            </a:r>
            <a:r>
              <a:rPr lang="zh-CN" altLang="en-US" dirty="0"/>
              <a:t> </a:t>
            </a:r>
            <a:r>
              <a:rPr lang="en-US" dirty="0"/>
              <a:t>meantime, disk has continued turning: missed next block!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Solution</a:t>
            </a:r>
            <a:r>
              <a:rPr lang="zh-CN" altLang="en-US" dirty="0"/>
              <a:t> </a:t>
            </a:r>
            <a:r>
              <a:rPr lang="en-US" dirty="0"/>
              <a:t>1: Skip sector positioning (</a:t>
            </a:r>
            <a:r>
              <a:rPr lang="en-US" dirty="0">
                <a:latin typeface="+mn-lt"/>
              </a:rPr>
              <a:t>“</a:t>
            </a:r>
            <a:r>
              <a:rPr lang="en-US" dirty="0"/>
              <a:t>interleaving</a:t>
            </a:r>
            <a:r>
              <a:rPr lang="en-US" dirty="0">
                <a:latin typeface="+mn-lt"/>
              </a:rPr>
              <a:t>”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Place the blocks from one file on every other block of a track: give time for processing to overlap rotation</a:t>
            </a:r>
          </a:p>
          <a:p>
            <a:pPr lvl="1"/>
            <a:r>
              <a:rPr lang="en-US" dirty="0"/>
              <a:t>Can be done by OS or in modern drives by the disk controller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9B3C8C-F8AA-3C4E-B25A-C23F16CA1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040" y="2281436"/>
            <a:ext cx="6791920" cy="154361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497977-4F9D-7A48-93D6-36413B8A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609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of the Rotational Delay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129308"/>
            <a:ext cx="8820472" cy="4176463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Solution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en-US" dirty="0"/>
              <a:t>: Read ahead: read next block right after first, even if application hasn</a:t>
            </a:r>
            <a:r>
              <a:rPr lang="en-US" dirty="0">
                <a:latin typeface="+mn-lt"/>
              </a:rPr>
              <a:t>’</a:t>
            </a:r>
            <a:r>
              <a:rPr lang="en-US" dirty="0"/>
              <a:t>t asked for it yet </a:t>
            </a:r>
          </a:p>
          <a:p>
            <a:pPr lvl="1"/>
            <a:r>
              <a:rPr lang="en-US" dirty="0"/>
              <a:t>This can be done either by OS (read ahead)</a:t>
            </a:r>
          </a:p>
          <a:p>
            <a:pPr lvl="1"/>
            <a:r>
              <a:rPr lang="en-US" dirty="0"/>
              <a:t>By disk itself (track buffers) - many disk controllers have</a:t>
            </a:r>
            <a:r>
              <a:rPr lang="zh-CN" altLang="en-US" dirty="0"/>
              <a:t> </a:t>
            </a:r>
            <a:r>
              <a:rPr lang="en-US" dirty="0"/>
              <a:t>internal RAM that allows them to read a complete track</a:t>
            </a:r>
          </a:p>
          <a:p>
            <a:r>
              <a:rPr lang="en-US" altLang="zh-CN" dirty="0"/>
              <a:t>Note:</a:t>
            </a:r>
            <a:r>
              <a:rPr lang="zh-CN" altLang="en-US" dirty="0"/>
              <a:t> </a:t>
            </a:r>
            <a:r>
              <a:rPr lang="en-US" dirty="0"/>
              <a:t>Modern disks + controllers do many things </a:t>
            </a:r>
            <a:r>
              <a:rPr lang="en-US" dirty="0">
                <a:latin typeface="+mn-lt"/>
              </a:rPr>
              <a:t>“</a:t>
            </a:r>
            <a:r>
              <a:rPr lang="en-US" dirty="0"/>
              <a:t>under the covers</a:t>
            </a:r>
            <a:r>
              <a:rPr lang="en-US" dirty="0">
                <a:latin typeface="+mn-lt"/>
              </a:rPr>
              <a:t>”</a:t>
            </a:r>
          </a:p>
          <a:p>
            <a:pPr lvl="1"/>
            <a:r>
              <a:rPr lang="en-US" altLang="zh-CN" dirty="0"/>
              <a:t>Track</a:t>
            </a:r>
            <a:r>
              <a:rPr lang="zh-CN" altLang="en-US" dirty="0"/>
              <a:t> </a:t>
            </a:r>
            <a:r>
              <a:rPr lang="en-US" altLang="zh-CN" dirty="0"/>
              <a:t>buffers,</a:t>
            </a:r>
            <a:r>
              <a:rPr lang="zh-CN" altLang="en-US" dirty="0"/>
              <a:t> </a:t>
            </a:r>
            <a:r>
              <a:rPr lang="en-US" altLang="zh-CN" dirty="0"/>
              <a:t>elevator</a:t>
            </a:r>
            <a:r>
              <a:rPr lang="zh-CN" altLang="en-US" dirty="0"/>
              <a:t> </a:t>
            </a:r>
            <a:r>
              <a:rPr lang="en-US" altLang="zh-CN" dirty="0"/>
              <a:t>algorithms,</a:t>
            </a:r>
            <a:r>
              <a:rPr lang="zh-CN" altLang="en-US" dirty="0"/>
              <a:t> </a:t>
            </a:r>
            <a:r>
              <a:rPr lang="en-US" altLang="zh-CN" dirty="0"/>
              <a:t>bad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r>
              <a:rPr lang="zh-CN" altLang="en-US" dirty="0"/>
              <a:t> </a:t>
            </a:r>
            <a:r>
              <a:rPr lang="en-US" altLang="zh-CN" dirty="0"/>
              <a:t>filtering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9B3C8C-F8AA-3C4E-B25A-C23F16CA1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040" y="1025850"/>
            <a:ext cx="6791920" cy="154361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E19F55-D29B-964E-8651-AAFE2247F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344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inodes</a:t>
            </a:r>
            <a:r>
              <a:rPr lang="zh-CN" altLang="en-US" dirty="0"/>
              <a:t> </a:t>
            </a:r>
            <a:r>
              <a:rPr lang="en-US" altLang="zh-CN" dirty="0"/>
              <a:t>stored</a:t>
            </a:r>
            <a:r>
              <a:rPr lang="zh-CN" altLang="en-US" dirty="0"/>
              <a:t>？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129308"/>
            <a:ext cx="8820472" cy="4176463"/>
          </a:xfrm>
        </p:spPr>
        <p:txBody>
          <a:bodyPr>
            <a:normAutofit/>
          </a:bodyPr>
          <a:lstStyle/>
          <a:p>
            <a:r>
              <a:rPr lang="en-US" dirty="0"/>
              <a:t>In early UNIX and DOS/Windows</a:t>
            </a:r>
            <a:r>
              <a:rPr lang="en-US" dirty="0">
                <a:latin typeface="+mn-lt"/>
              </a:rPr>
              <a:t>’ </a:t>
            </a:r>
            <a:r>
              <a:rPr lang="en-US" dirty="0"/>
              <a:t>FAT file system, headers stored in special array in outermost cylinders </a:t>
            </a:r>
          </a:p>
          <a:p>
            <a:r>
              <a:rPr lang="en-US" dirty="0"/>
              <a:t>Header not stored anywhere near the data blocks</a:t>
            </a:r>
          </a:p>
          <a:p>
            <a:pPr lvl="1"/>
            <a:r>
              <a:rPr lang="en-US" dirty="0"/>
              <a:t>To read a small file, seek to get header, seek back to data </a:t>
            </a:r>
          </a:p>
          <a:p>
            <a:r>
              <a:rPr lang="en-US" dirty="0"/>
              <a:t>Fixed size, set when disk is formatted</a:t>
            </a:r>
          </a:p>
          <a:p>
            <a:pPr lvl="1"/>
            <a:r>
              <a:rPr lang="en-US" dirty="0"/>
              <a:t>At formatting time, a fixed number of inodes are created </a:t>
            </a:r>
          </a:p>
          <a:p>
            <a:pPr lvl="1"/>
            <a:r>
              <a:rPr lang="en-US" dirty="0"/>
              <a:t>Each is given a unique number, called an </a:t>
            </a:r>
            <a:r>
              <a:rPr lang="en-US" dirty="0">
                <a:latin typeface="+mn-lt"/>
              </a:rPr>
              <a:t>“</a:t>
            </a:r>
            <a:r>
              <a:rPr lang="en-US" dirty="0" err="1"/>
              <a:t>inumber</a:t>
            </a:r>
            <a:r>
              <a:rPr lang="en-US" dirty="0">
                <a:latin typeface="+mn-lt"/>
              </a:rPr>
              <a:t>”</a:t>
            </a:r>
            <a:r>
              <a:rPr 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ino</a:t>
            </a:r>
            <a:r>
              <a:rPr lang="en-US" altLang="zh-CN" dirty="0"/>
              <a:t>)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5D5E7C-78E0-B540-A9FE-0AC7061A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7179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6C7-1B99-BA4C-B316-E9549F00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inodes</a:t>
            </a:r>
            <a:r>
              <a:rPr lang="zh-CN" altLang="en-US" dirty="0"/>
              <a:t> </a:t>
            </a:r>
            <a:r>
              <a:rPr lang="en-US" altLang="zh-CN" dirty="0"/>
              <a:t>stored</a:t>
            </a:r>
            <a:r>
              <a:rPr lang="zh-CN" altLang="en-US" dirty="0"/>
              <a:t>？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37A4-E5D3-704C-8C99-37052F09C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129308"/>
            <a:ext cx="8820472" cy="4176463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FFS</a:t>
            </a:r>
            <a:r>
              <a:rPr lang="zh-CN" altLang="en-US" sz="2000" dirty="0"/>
              <a:t> </a:t>
            </a:r>
            <a:r>
              <a:rPr lang="en-US" sz="2000" dirty="0"/>
              <a:t>moved the header information to be closer to the data blocks </a:t>
            </a:r>
          </a:p>
          <a:p>
            <a:pPr lvl="1"/>
            <a:r>
              <a:rPr lang="en-US" sz="2000" dirty="0"/>
              <a:t>Often, inode for file stored in same </a:t>
            </a:r>
            <a:r>
              <a:rPr lang="en-US" sz="2000" dirty="0">
                <a:latin typeface="+mn-lt"/>
              </a:rPr>
              <a:t>“</a:t>
            </a:r>
            <a:r>
              <a:rPr lang="en-US" sz="2000" dirty="0"/>
              <a:t>cylinder group</a:t>
            </a:r>
            <a:r>
              <a:rPr lang="en-US" sz="2000" dirty="0">
                <a:latin typeface="+mn-lt"/>
              </a:rPr>
              <a:t>”</a:t>
            </a:r>
            <a:r>
              <a:rPr lang="en-US" sz="2000" dirty="0"/>
              <a:t> as parent directory of the file (makes an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ls</a:t>
            </a:r>
            <a:r>
              <a:rPr lang="en-US" sz="2000" dirty="0"/>
              <a:t> of that directory run fast) </a:t>
            </a:r>
          </a:p>
          <a:p>
            <a:r>
              <a:rPr lang="en-US" sz="2000" dirty="0"/>
              <a:t>Pros: </a:t>
            </a:r>
          </a:p>
          <a:p>
            <a:pPr lvl="1"/>
            <a:r>
              <a:rPr lang="en-US" sz="2000" dirty="0"/>
              <a:t>For small directories, can fit all data, file headers, etc. in same cylinder </a:t>
            </a:r>
            <a:r>
              <a:rPr lang="en-US" altLang="zh-CN" sz="2000" dirty="0"/>
              <a:t>=&gt;</a:t>
            </a:r>
            <a:r>
              <a:rPr lang="zh-CN" altLang="en-US" sz="2000" dirty="0"/>
              <a:t> </a:t>
            </a:r>
            <a:r>
              <a:rPr lang="en-US" sz="2000" dirty="0"/>
              <a:t>no seeks! </a:t>
            </a:r>
          </a:p>
          <a:p>
            <a:pPr lvl="1"/>
            <a:r>
              <a:rPr lang="en-US" sz="2000" dirty="0"/>
              <a:t>File headers much smaller than whole block (a few hundred bytes), so multiple headers fetched from disk at same time</a:t>
            </a:r>
          </a:p>
          <a:p>
            <a:pPr lvl="1"/>
            <a:r>
              <a:rPr lang="en-US" sz="2000" dirty="0"/>
              <a:t>Reliability: whatever happens to the disk, you can find many of the files (even if directories disconnected) </a:t>
            </a:r>
          </a:p>
          <a:p>
            <a:pPr lvl="1"/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05704-86DC-854F-87F1-95AC372AEFCA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491E4-57F8-FB4F-A7FA-5FCC9FA7F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355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055A4F2-51EF-B44D-B38D-2544B75FF06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2590" y="1739171"/>
            <a:ext cx="3591410" cy="35701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BB23E3-C6E2-9348-849E-32D5C2D3F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FFS:</a:t>
            </a:r>
            <a:r>
              <a:rPr lang="zh-CN" altLang="en-US" dirty="0"/>
              <a:t> </a:t>
            </a:r>
            <a:r>
              <a:rPr lang="en-US" altLang="zh-CN" dirty="0"/>
              <a:t>Cylinder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(block</a:t>
            </a:r>
            <a:r>
              <a:rPr lang="zh-CN" altLang="en-US" dirty="0"/>
              <a:t> </a:t>
            </a:r>
            <a:r>
              <a:rPr lang="en-US" altLang="zh-CN" dirty="0"/>
              <a:t>groups)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A0DA1-954A-A64F-A9AD-09B6D4DB5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333500"/>
            <a:ext cx="8507288" cy="3975829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File</a:t>
            </a:r>
            <a:r>
              <a:rPr lang="zh-CN" altLang="en-US" sz="2400" dirty="0"/>
              <a:t> </a:t>
            </a:r>
            <a:r>
              <a:rPr lang="en-US" altLang="zh-CN" sz="2400" dirty="0"/>
              <a:t>system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divided</a:t>
            </a:r>
            <a:r>
              <a:rPr lang="zh-CN" altLang="en-US" sz="2400" dirty="0"/>
              <a:t> </a:t>
            </a:r>
            <a:r>
              <a:rPr lang="en-US" altLang="zh-CN" sz="2400" dirty="0"/>
              <a:t>into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set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block</a:t>
            </a:r>
            <a:r>
              <a:rPr lang="zh-CN" altLang="en-US" sz="2400" dirty="0"/>
              <a:t> </a:t>
            </a:r>
            <a:r>
              <a:rPr lang="en-US" altLang="zh-CN" sz="2400" dirty="0"/>
              <a:t>groups</a:t>
            </a:r>
          </a:p>
          <a:p>
            <a:pPr lvl="1"/>
            <a:r>
              <a:rPr lang="en-US" altLang="zh-CN" sz="2200" dirty="0"/>
              <a:t>Close</a:t>
            </a:r>
            <a:r>
              <a:rPr lang="zh-CN" altLang="en-US" sz="2200" dirty="0"/>
              <a:t> </a:t>
            </a:r>
            <a:r>
              <a:rPr lang="en-US" altLang="zh-CN" sz="2200" dirty="0"/>
              <a:t>set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tracks</a:t>
            </a:r>
          </a:p>
          <a:p>
            <a:r>
              <a:rPr lang="en-US" sz="2400" dirty="0"/>
              <a:t>Data</a:t>
            </a:r>
            <a:r>
              <a:rPr lang="zh-CN" altLang="en-US" sz="2400" dirty="0"/>
              <a:t> </a:t>
            </a:r>
            <a:r>
              <a:rPr lang="en-US" altLang="zh-CN" sz="2400" dirty="0"/>
              <a:t>blocks,</a:t>
            </a:r>
            <a:r>
              <a:rPr lang="zh-CN" altLang="en-US" sz="2400" dirty="0"/>
              <a:t> </a:t>
            </a:r>
            <a:r>
              <a:rPr lang="en-US" altLang="zh-CN" sz="2400" dirty="0"/>
              <a:t>metadata,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free</a:t>
            </a:r>
            <a:r>
              <a:rPr lang="zh-CN" altLang="en-US" sz="2400" dirty="0"/>
              <a:t> </a:t>
            </a:r>
            <a:r>
              <a:rPr lang="en-US" altLang="zh-CN" sz="2400" dirty="0"/>
              <a:t>space</a:t>
            </a:r>
            <a:br>
              <a:rPr lang="en-US" altLang="zh-CN" sz="2400" dirty="0"/>
            </a:br>
            <a:r>
              <a:rPr lang="en-US" altLang="zh-CN" sz="2400" dirty="0"/>
              <a:t>interleaved</a:t>
            </a:r>
            <a:r>
              <a:rPr lang="zh-CN" altLang="en-US" sz="2400" dirty="0"/>
              <a:t> </a:t>
            </a:r>
            <a:r>
              <a:rPr lang="en-US" altLang="zh-CN" sz="2400" dirty="0"/>
              <a:t>within</a:t>
            </a:r>
            <a:r>
              <a:rPr lang="zh-CN" altLang="en-US" sz="2400" dirty="0"/>
              <a:t> </a:t>
            </a:r>
            <a:r>
              <a:rPr lang="en-US" altLang="zh-CN" sz="2400" dirty="0"/>
              <a:t>block</a:t>
            </a:r>
            <a:r>
              <a:rPr lang="zh-CN" altLang="en-US" sz="2400" dirty="0"/>
              <a:t> </a:t>
            </a:r>
            <a:r>
              <a:rPr lang="en-US" altLang="zh-CN" sz="2400" dirty="0"/>
              <a:t>groups</a:t>
            </a:r>
          </a:p>
          <a:p>
            <a:pPr lvl="1"/>
            <a:r>
              <a:rPr lang="en-US" altLang="zh-CN" sz="2200" dirty="0"/>
              <a:t>Avoid</a:t>
            </a:r>
            <a:r>
              <a:rPr lang="zh-CN" altLang="en-US" sz="2200" dirty="0"/>
              <a:t> </a:t>
            </a:r>
            <a:r>
              <a:rPr lang="en-US" altLang="zh-CN" sz="2200" dirty="0"/>
              <a:t>huge</a:t>
            </a:r>
            <a:r>
              <a:rPr lang="zh-CN" altLang="en-US" sz="2200" dirty="0"/>
              <a:t> </a:t>
            </a:r>
            <a:r>
              <a:rPr lang="en-US" altLang="zh-CN" sz="2200" dirty="0"/>
              <a:t>seeks</a:t>
            </a:r>
            <a:r>
              <a:rPr lang="zh-CN" altLang="en-US" sz="2200" dirty="0"/>
              <a:t> </a:t>
            </a:r>
            <a:r>
              <a:rPr lang="en-US" altLang="zh-CN" sz="2200" dirty="0"/>
              <a:t>between</a:t>
            </a:r>
            <a:r>
              <a:rPr lang="zh-CN" altLang="en-US" sz="2200" dirty="0"/>
              <a:t> </a:t>
            </a:r>
            <a:r>
              <a:rPr lang="en-US" altLang="zh-CN" sz="2200" dirty="0"/>
              <a:t>user</a:t>
            </a:r>
            <a:r>
              <a:rPr lang="zh-CN" altLang="en-US" sz="2200" dirty="0"/>
              <a:t> </a:t>
            </a:r>
            <a:r>
              <a:rPr lang="en-US" altLang="zh-CN" sz="2200" dirty="0"/>
              <a:t>data</a:t>
            </a:r>
            <a:br>
              <a:rPr lang="en-US" altLang="zh-CN" sz="2200" dirty="0"/>
            </a:br>
            <a:r>
              <a:rPr lang="en-US" altLang="zh-CN" sz="2200" dirty="0"/>
              <a:t>and</a:t>
            </a:r>
            <a:r>
              <a:rPr lang="zh-CN" altLang="en-US" sz="2200" dirty="0"/>
              <a:t> </a:t>
            </a:r>
            <a:r>
              <a:rPr lang="en-US" altLang="zh-CN" sz="2200" dirty="0"/>
              <a:t>system</a:t>
            </a:r>
            <a:r>
              <a:rPr lang="zh-CN" altLang="en-US" sz="2200" dirty="0"/>
              <a:t> </a:t>
            </a:r>
            <a:r>
              <a:rPr lang="en-US" altLang="zh-CN" sz="2200" dirty="0"/>
              <a:t>structure</a:t>
            </a:r>
          </a:p>
          <a:p>
            <a:r>
              <a:rPr lang="en-US" altLang="zh-CN" sz="2400" dirty="0"/>
              <a:t>Put</a:t>
            </a:r>
            <a:r>
              <a:rPr lang="zh-CN" altLang="en-US" sz="2400" dirty="0"/>
              <a:t> </a:t>
            </a:r>
            <a:r>
              <a:rPr lang="en-US" altLang="zh-CN" sz="2400" dirty="0"/>
              <a:t>directory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its</a:t>
            </a:r>
            <a:r>
              <a:rPr lang="zh-CN" altLang="en-US" sz="2400" dirty="0"/>
              <a:t> </a:t>
            </a:r>
            <a:r>
              <a:rPr lang="en-US" altLang="zh-CN" sz="2400" dirty="0"/>
              <a:t>files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common</a:t>
            </a:r>
            <a:br>
              <a:rPr lang="en-US" altLang="zh-CN" sz="2400" dirty="0"/>
            </a:br>
            <a:r>
              <a:rPr lang="en-US" altLang="zh-CN" sz="2400" dirty="0"/>
              <a:t>block</a:t>
            </a:r>
            <a:r>
              <a:rPr lang="zh-CN" altLang="en-US" sz="2400" dirty="0"/>
              <a:t> </a:t>
            </a:r>
            <a:r>
              <a:rPr lang="en-US" altLang="zh-CN" sz="2400" dirty="0"/>
              <a:t>group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E03F91-5780-A247-A6BD-44E02FF5E311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3D76A9-D604-C44C-A305-6F24964BE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924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46E1B9-8B15-994E-870B-C86439067D5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2590" y="1739171"/>
            <a:ext cx="3591410" cy="35701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BB23E3-C6E2-9348-849E-32D5C2D3F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FFS:</a:t>
            </a:r>
            <a:r>
              <a:rPr lang="zh-CN" altLang="en-US" dirty="0"/>
              <a:t> </a:t>
            </a:r>
            <a:r>
              <a:rPr lang="en-US" altLang="zh-CN" dirty="0"/>
              <a:t>Cylinder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(block</a:t>
            </a:r>
            <a:r>
              <a:rPr lang="zh-CN" altLang="en-US" dirty="0"/>
              <a:t> </a:t>
            </a:r>
            <a:r>
              <a:rPr lang="en-US" altLang="zh-CN" dirty="0"/>
              <a:t>groups)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A0DA1-954A-A64F-A9AD-09B6D4DB5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1333500"/>
            <a:ext cx="8579296" cy="3975829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First-free</a:t>
            </a:r>
            <a:r>
              <a:rPr lang="zh-CN" altLang="en-US" sz="2400" dirty="0"/>
              <a:t> </a:t>
            </a:r>
            <a:r>
              <a:rPr lang="en-US" altLang="zh-CN" sz="2400" dirty="0"/>
              <a:t>allocation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new</a:t>
            </a:r>
            <a:r>
              <a:rPr lang="zh-CN" altLang="en-US" sz="2400" dirty="0"/>
              <a:t> </a:t>
            </a:r>
            <a:r>
              <a:rPr lang="en-US" altLang="zh-CN" sz="2400" dirty="0"/>
              <a:t>file</a:t>
            </a:r>
            <a:r>
              <a:rPr lang="zh-CN" altLang="en-US" sz="2400" dirty="0"/>
              <a:t> </a:t>
            </a:r>
            <a:r>
              <a:rPr lang="en-US" altLang="zh-CN" sz="2400" dirty="0"/>
              <a:t>blocks</a:t>
            </a:r>
          </a:p>
          <a:p>
            <a:pPr lvl="1"/>
            <a:r>
              <a:rPr lang="en-US" altLang="zh-CN" sz="2200" dirty="0"/>
              <a:t>To</a:t>
            </a:r>
            <a:r>
              <a:rPr lang="zh-CN" altLang="en-US" sz="2200" dirty="0"/>
              <a:t> </a:t>
            </a:r>
            <a:r>
              <a:rPr lang="en-US" altLang="zh-CN" sz="2200" dirty="0"/>
              <a:t>expand</a:t>
            </a:r>
            <a:r>
              <a:rPr lang="zh-CN" altLang="en-US" sz="2200" dirty="0"/>
              <a:t> </a:t>
            </a:r>
            <a:r>
              <a:rPr lang="en-US" altLang="zh-CN" sz="2200" dirty="0"/>
              <a:t>file,</a:t>
            </a:r>
            <a:r>
              <a:rPr lang="zh-CN" altLang="en-US" sz="2200" dirty="0"/>
              <a:t> </a:t>
            </a:r>
            <a:r>
              <a:rPr lang="en-US" altLang="zh-CN" sz="2200" dirty="0"/>
              <a:t>first</a:t>
            </a:r>
            <a:r>
              <a:rPr lang="zh-CN" altLang="en-US" sz="2200" dirty="0"/>
              <a:t> </a:t>
            </a:r>
            <a:r>
              <a:rPr lang="en-US" altLang="zh-CN" sz="2200" dirty="0"/>
              <a:t>try</a:t>
            </a:r>
            <a:r>
              <a:rPr lang="zh-CN" altLang="en-US" sz="2200" dirty="0"/>
              <a:t> </a:t>
            </a:r>
            <a:r>
              <a:rPr lang="en-US" altLang="zh-CN" sz="2200" dirty="0"/>
              <a:t>successive</a:t>
            </a:r>
            <a:r>
              <a:rPr lang="zh-CN" altLang="en-US" sz="2200" dirty="0"/>
              <a:t> </a:t>
            </a:r>
            <a:r>
              <a:rPr lang="en-US" altLang="zh-CN" sz="2200" dirty="0"/>
              <a:t>blocks</a:t>
            </a:r>
            <a:r>
              <a:rPr lang="zh-CN" altLang="en-US" sz="2200" dirty="0"/>
              <a:t> </a:t>
            </a:r>
            <a:r>
              <a:rPr lang="en-US" altLang="zh-CN" sz="2200" dirty="0"/>
              <a:t>in</a:t>
            </a:r>
            <a:br>
              <a:rPr lang="en-US" altLang="zh-CN" sz="2200" dirty="0"/>
            </a:br>
            <a:r>
              <a:rPr lang="en-US" altLang="zh-CN" sz="2200" dirty="0"/>
              <a:t>bitmap,</a:t>
            </a:r>
            <a:r>
              <a:rPr lang="zh-CN" altLang="en-US" sz="2200" dirty="0"/>
              <a:t> </a:t>
            </a:r>
            <a:r>
              <a:rPr lang="en-US" altLang="zh-CN" sz="2200" dirty="0"/>
              <a:t>then</a:t>
            </a:r>
            <a:r>
              <a:rPr lang="zh-CN" altLang="en-US" sz="2200" dirty="0"/>
              <a:t> </a:t>
            </a:r>
            <a:r>
              <a:rPr lang="en-US" altLang="zh-CN" sz="2200" dirty="0"/>
              <a:t>choose</a:t>
            </a:r>
            <a:r>
              <a:rPr lang="zh-CN" altLang="en-US" sz="2200" dirty="0"/>
              <a:t> </a:t>
            </a:r>
            <a:r>
              <a:rPr lang="en-US" altLang="zh-CN" sz="2200" dirty="0"/>
              <a:t>new</a:t>
            </a:r>
            <a:r>
              <a:rPr lang="zh-CN" altLang="en-US" sz="2200" dirty="0"/>
              <a:t> </a:t>
            </a:r>
            <a:r>
              <a:rPr lang="en-US" altLang="zh-CN" sz="2200" dirty="0"/>
              <a:t>range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blocks</a:t>
            </a:r>
          </a:p>
          <a:p>
            <a:pPr lvl="1"/>
            <a:r>
              <a:rPr lang="en-US" altLang="zh-CN" sz="2200" dirty="0"/>
              <a:t>Few</a:t>
            </a:r>
            <a:r>
              <a:rPr lang="zh-CN" altLang="en-US" sz="2200" dirty="0"/>
              <a:t> </a:t>
            </a:r>
            <a:r>
              <a:rPr lang="en-US" altLang="zh-CN" sz="2200" dirty="0"/>
              <a:t>little</a:t>
            </a:r>
            <a:r>
              <a:rPr lang="zh-CN" altLang="en-US" sz="2200" dirty="0"/>
              <a:t> </a:t>
            </a:r>
            <a:r>
              <a:rPr lang="en-US" altLang="zh-CN" sz="2200" dirty="0"/>
              <a:t>holes</a:t>
            </a:r>
            <a:r>
              <a:rPr lang="zh-CN" altLang="en-US" sz="2200" dirty="0"/>
              <a:t> </a:t>
            </a:r>
            <a:r>
              <a:rPr lang="en-US" altLang="zh-CN" sz="2200" dirty="0"/>
              <a:t>at</a:t>
            </a:r>
            <a:r>
              <a:rPr lang="zh-CN" altLang="en-US" sz="2200" dirty="0"/>
              <a:t> </a:t>
            </a:r>
            <a:r>
              <a:rPr lang="en-US" altLang="zh-CN" sz="2200" dirty="0"/>
              <a:t>start,</a:t>
            </a:r>
            <a:r>
              <a:rPr lang="zh-CN" altLang="en-US" sz="2200" dirty="0"/>
              <a:t> </a:t>
            </a:r>
            <a:r>
              <a:rPr lang="en-US" altLang="zh-CN" sz="2200" dirty="0"/>
              <a:t>big</a:t>
            </a:r>
            <a:r>
              <a:rPr lang="zh-CN" altLang="en-US" sz="2200" dirty="0"/>
              <a:t> </a:t>
            </a:r>
            <a:r>
              <a:rPr lang="en-US" altLang="zh-CN" sz="2200" dirty="0"/>
              <a:t>sequential</a:t>
            </a:r>
            <a:br>
              <a:rPr lang="en-US" altLang="zh-CN" sz="2200" dirty="0"/>
            </a:br>
            <a:r>
              <a:rPr lang="en-US" altLang="zh-CN" sz="2200" dirty="0"/>
              <a:t>runs</a:t>
            </a:r>
            <a:r>
              <a:rPr lang="zh-CN" altLang="en-US" sz="2200" dirty="0"/>
              <a:t> </a:t>
            </a:r>
            <a:r>
              <a:rPr lang="en-US" altLang="zh-CN" sz="2200" dirty="0"/>
              <a:t>at</a:t>
            </a:r>
            <a:r>
              <a:rPr lang="zh-CN" altLang="en-US" sz="2200" dirty="0"/>
              <a:t> </a:t>
            </a:r>
            <a:r>
              <a:rPr lang="en-US" altLang="zh-CN" sz="2200" dirty="0"/>
              <a:t>end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group</a:t>
            </a:r>
          </a:p>
          <a:p>
            <a:pPr lvl="1"/>
            <a:r>
              <a:rPr lang="en-US" altLang="zh-CN" sz="2200" dirty="0"/>
              <a:t>Avoids</a:t>
            </a:r>
            <a:r>
              <a:rPr lang="zh-CN" altLang="en-US" sz="2200" dirty="0"/>
              <a:t> </a:t>
            </a:r>
            <a:r>
              <a:rPr lang="en-US" altLang="zh-CN" sz="2200" dirty="0"/>
              <a:t>fragmentation</a:t>
            </a:r>
          </a:p>
          <a:p>
            <a:pPr lvl="1"/>
            <a:r>
              <a:rPr lang="en-US" altLang="zh-CN" sz="2200" dirty="0"/>
              <a:t>Sequential</a:t>
            </a:r>
            <a:r>
              <a:rPr lang="zh-CN" altLang="en-US" sz="2200" dirty="0"/>
              <a:t> </a:t>
            </a:r>
            <a:r>
              <a:rPr lang="en-US" altLang="zh-CN" sz="2200" dirty="0"/>
              <a:t>layout</a:t>
            </a:r>
            <a:r>
              <a:rPr lang="zh-CN" altLang="en-US" sz="2200" dirty="0"/>
              <a:t> </a:t>
            </a:r>
            <a:r>
              <a:rPr lang="en-US" altLang="zh-CN" sz="2200" dirty="0"/>
              <a:t>for</a:t>
            </a:r>
            <a:r>
              <a:rPr lang="zh-CN" altLang="en-US" sz="2200" dirty="0"/>
              <a:t> </a:t>
            </a:r>
            <a:r>
              <a:rPr lang="en-US" altLang="zh-CN" sz="2200" dirty="0"/>
              <a:t>big</a:t>
            </a:r>
            <a:r>
              <a:rPr lang="zh-CN" altLang="en-US" sz="2200" dirty="0"/>
              <a:t> </a:t>
            </a:r>
            <a:r>
              <a:rPr lang="en-US" altLang="zh-CN" sz="2200" dirty="0"/>
              <a:t>files</a:t>
            </a:r>
          </a:p>
          <a:p>
            <a:r>
              <a:rPr lang="en-US" altLang="zh-CN" sz="2400" dirty="0"/>
              <a:t>Important:</a:t>
            </a:r>
            <a:r>
              <a:rPr lang="zh-CN" altLang="en-US" sz="2400" dirty="0"/>
              <a:t> </a:t>
            </a:r>
            <a:r>
              <a:rPr lang="en-US" altLang="zh-CN" sz="2400" dirty="0"/>
              <a:t>keep</a:t>
            </a:r>
            <a:r>
              <a:rPr lang="zh-CN" altLang="en-US" sz="2400" dirty="0"/>
              <a:t> </a:t>
            </a:r>
            <a:r>
              <a:rPr lang="en-US" altLang="zh-CN" sz="2400" dirty="0"/>
              <a:t>10%</a:t>
            </a:r>
            <a:r>
              <a:rPr lang="zh-CN" altLang="en-US" sz="2400" dirty="0"/>
              <a:t> </a:t>
            </a:r>
            <a:r>
              <a:rPr lang="en-US" altLang="zh-CN" sz="2400" dirty="0"/>
              <a:t>or</a:t>
            </a:r>
            <a:r>
              <a:rPr lang="zh-CN" altLang="en-US" sz="2400" dirty="0"/>
              <a:t> </a:t>
            </a:r>
            <a:r>
              <a:rPr lang="en-US" altLang="zh-CN" sz="2400" dirty="0"/>
              <a:t>more</a:t>
            </a:r>
            <a:r>
              <a:rPr lang="zh-CN" altLang="en-US" sz="2400" dirty="0"/>
              <a:t> </a:t>
            </a:r>
            <a:r>
              <a:rPr lang="en-US" altLang="zh-CN" sz="2400" dirty="0"/>
              <a:t>free!</a:t>
            </a:r>
          </a:p>
          <a:p>
            <a:pPr lvl="1"/>
            <a:r>
              <a:rPr lang="en-US" altLang="zh-CN" sz="2200" dirty="0"/>
              <a:t>Reserve</a:t>
            </a:r>
            <a:r>
              <a:rPr lang="zh-CN" altLang="en-US" sz="2200" dirty="0"/>
              <a:t> </a:t>
            </a:r>
            <a:r>
              <a:rPr lang="en-US" altLang="zh-CN" sz="2200" dirty="0"/>
              <a:t>space</a:t>
            </a:r>
            <a:r>
              <a:rPr lang="zh-CN" altLang="en-US" sz="2200" dirty="0"/>
              <a:t> </a:t>
            </a:r>
            <a:r>
              <a:rPr lang="en-US" altLang="zh-CN" sz="2200" dirty="0"/>
              <a:t>in</a:t>
            </a:r>
            <a:r>
              <a:rPr lang="zh-CN" altLang="en-US" sz="2200" dirty="0"/>
              <a:t> </a:t>
            </a:r>
            <a:r>
              <a:rPr lang="en-US" altLang="zh-CN" sz="2200" dirty="0"/>
              <a:t>the</a:t>
            </a:r>
            <a:r>
              <a:rPr lang="zh-CN" altLang="en-US" sz="2200" dirty="0"/>
              <a:t> </a:t>
            </a:r>
            <a:r>
              <a:rPr lang="en-US" altLang="zh-CN" sz="2200" dirty="0"/>
              <a:t>Block</a:t>
            </a:r>
            <a:r>
              <a:rPr lang="zh-CN" altLang="en-US" sz="2200" dirty="0"/>
              <a:t> </a:t>
            </a:r>
            <a:r>
              <a:rPr lang="en-US" altLang="zh-CN" sz="2200" dirty="0"/>
              <a:t>Group</a:t>
            </a:r>
            <a:endParaRPr lang="en-US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56DDB-098B-DD43-A754-89FD19B771B9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4726B8-7EAE-E44E-B1F9-ED23F8A8C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951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D9B75-BD6C-F748-A13B-90E164C95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Review: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  <a:r>
              <a:rPr lang="zh-CN" altLang="en-US" dirty="0"/>
              <a:t> </a:t>
            </a:r>
            <a:r>
              <a:rPr lang="en-US" altLang="zh-CN" dirty="0"/>
              <a:t>Structure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98414F9-FD1E-1C49-9207-042D3AF04E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149628"/>
            <a:ext cx="3048000" cy="2286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0FB0C6-F827-3944-85F0-F134EB902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323" y="1310995"/>
            <a:ext cx="5309181" cy="38956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C276ED-6839-F84C-9928-E97C604450EF}"/>
              </a:ext>
            </a:extLst>
          </p:cNvPr>
          <p:cNvSpPr txBox="1"/>
          <p:nvPr/>
        </p:nvSpPr>
        <p:spPr>
          <a:xfrm>
            <a:off x="15032" y="5206693"/>
            <a:ext cx="7098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https://www.cs.uic.edu/~jbell/CourseNotes/OperatingSystems/10_MassStorage.html</a:t>
            </a:r>
            <a:br>
              <a:rPr lang="en-US" altLang="zh-CN" sz="1400" dirty="0"/>
            </a:br>
            <a:r>
              <a:rPr lang="en-US" altLang="zh-CN" sz="1400" dirty="0"/>
              <a:t>and</a:t>
            </a:r>
            <a:r>
              <a:rPr lang="zh-CN" altLang="en-US" sz="1400" dirty="0"/>
              <a:t> </a:t>
            </a:r>
            <a:r>
              <a:rPr lang="en-US" altLang="zh-CN" sz="1400" dirty="0"/>
              <a:t>https://</a:t>
            </a:r>
            <a:r>
              <a:rPr lang="en-US" altLang="zh-CN" sz="1400" dirty="0" err="1"/>
              <a:t>www.youtube.com</a:t>
            </a:r>
            <a:r>
              <a:rPr lang="en-US" altLang="zh-CN" sz="1400" dirty="0"/>
              <a:t>/</a:t>
            </a:r>
            <a:r>
              <a:rPr lang="en-US" altLang="zh-CN" sz="1400" dirty="0" err="1"/>
              <a:t>watch?v</a:t>
            </a:r>
            <a:r>
              <a:rPr lang="en-US" altLang="zh-CN" sz="1400" dirty="0"/>
              <a:t>=BlB49F6ExkQ</a:t>
            </a:r>
            <a:endParaRPr lang="en-US" sz="14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C262E5D-3260-E74E-A9DF-2BBE9F26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6117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0CFE3-44FC-B44C-972B-DB4CFCF8F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FFS:</a:t>
            </a:r>
            <a:r>
              <a:rPr lang="zh-CN" altLang="en-US" dirty="0"/>
              <a:t> </a:t>
            </a:r>
            <a:r>
              <a:rPr lang="en-US" altLang="zh-CN" dirty="0"/>
              <a:t>First-fit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r>
              <a:rPr lang="zh-CN" altLang="en-US" dirty="0"/>
              <a:t> </a:t>
            </a:r>
            <a:r>
              <a:rPr lang="en-US" altLang="zh-CN" dirty="0"/>
              <a:t>Allocation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7B2D6E8-9F09-7B42-B1CD-640DCD9C47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3200" y="1333500"/>
            <a:ext cx="6177600" cy="3771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18A7F5-BCE8-B84D-9C70-7158030C4D1B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536A7DB-6168-114E-A68D-376ACBBF6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905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0CFE3-44FC-B44C-972B-DB4CFCF8F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18A7F5-BCE8-B84D-9C70-7158030C4D1B}"/>
              </a:ext>
            </a:extLst>
          </p:cNvPr>
          <p:cNvSpPr txBox="1"/>
          <p:nvPr/>
        </p:nvSpPr>
        <p:spPr>
          <a:xfrm>
            <a:off x="107504" y="5398411"/>
            <a:ext cx="2719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Slides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sz="1400" dirty="0"/>
              <a:t>CS162 © UCB Fall 2018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F88DC8-F008-0946-9A6B-D59BC3E43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4064910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/>
              <a:t>Pros</a:t>
            </a:r>
          </a:p>
          <a:p>
            <a:pPr lvl="1"/>
            <a:r>
              <a:rPr lang="en-US" altLang="zh-CN" dirty="0"/>
              <a:t>Efficient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small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</a:p>
          <a:p>
            <a:pPr lvl="1"/>
            <a:r>
              <a:rPr lang="en-US" altLang="zh-CN" dirty="0"/>
              <a:t>Locality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small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</a:p>
          <a:p>
            <a:pPr lvl="1"/>
            <a:r>
              <a:rPr lang="en-US" altLang="zh-CN" dirty="0"/>
              <a:t>Locality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metadata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pPr lvl="1"/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defragmentation</a:t>
            </a:r>
            <a:r>
              <a:rPr lang="zh-CN" altLang="en-US" dirty="0"/>
              <a:t> </a:t>
            </a:r>
            <a:r>
              <a:rPr lang="en-US" altLang="zh-CN" dirty="0"/>
              <a:t>necessary!</a:t>
            </a:r>
          </a:p>
          <a:p>
            <a:r>
              <a:rPr lang="en-US" altLang="zh-CN" dirty="0"/>
              <a:t>Cons</a:t>
            </a:r>
          </a:p>
          <a:p>
            <a:pPr lvl="1"/>
            <a:r>
              <a:rPr lang="en-US" altLang="zh-CN" dirty="0"/>
              <a:t>Inefficient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tiny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  <a:r>
              <a:rPr lang="zh-CN" altLang="en-US" dirty="0"/>
              <a:t> </a:t>
            </a:r>
            <a:r>
              <a:rPr lang="en-US" altLang="zh-CN" dirty="0"/>
              <a:t>(a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zh-CN" altLang="en-US" dirty="0"/>
              <a:t> </a:t>
            </a:r>
            <a:r>
              <a:rPr lang="en-US" altLang="zh-CN" dirty="0"/>
              <a:t>byte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requires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inode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block)</a:t>
            </a:r>
          </a:p>
          <a:p>
            <a:pPr lvl="1"/>
            <a:r>
              <a:rPr lang="en-US" altLang="zh-CN" dirty="0"/>
              <a:t>Inefficient</a:t>
            </a:r>
            <a:r>
              <a:rPr lang="zh-CN" altLang="en-US" dirty="0"/>
              <a:t> </a:t>
            </a:r>
            <a:r>
              <a:rPr lang="en-US" altLang="zh-CN" dirty="0"/>
              <a:t>encoding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mostly</a:t>
            </a:r>
            <a:r>
              <a:rPr lang="zh-CN" altLang="en-US" dirty="0"/>
              <a:t> </a:t>
            </a:r>
            <a:r>
              <a:rPr lang="en-US" altLang="zh-CN" dirty="0"/>
              <a:t>contiguous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</a:p>
          <a:p>
            <a:pPr lvl="1"/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reserve</a:t>
            </a:r>
            <a:r>
              <a:rPr lang="zh-CN" altLang="en-US" dirty="0"/>
              <a:t> </a:t>
            </a:r>
            <a:r>
              <a:rPr lang="en-US" altLang="zh-CN" dirty="0"/>
              <a:t>10~20%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free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prevent</a:t>
            </a:r>
            <a:r>
              <a:rPr lang="zh-CN" altLang="en-US" dirty="0"/>
              <a:t> </a:t>
            </a:r>
            <a:r>
              <a:rPr lang="en-US" altLang="zh-CN" dirty="0"/>
              <a:t>fragmentation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C75B26-9BCA-4845-B65C-62372441924C}"/>
              </a:ext>
            </a:extLst>
          </p:cNvPr>
          <p:cNvSpPr/>
          <p:nvPr/>
        </p:nvSpPr>
        <p:spPr>
          <a:xfrm>
            <a:off x="3328832" y="5140673"/>
            <a:ext cx="59766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Q: How</a:t>
            </a:r>
            <a:r>
              <a:rPr lang="zh-CN" altLang="en-US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to</a:t>
            </a:r>
            <a:r>
              <a:rPr lang="zh-CN" altLang="en-US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improve?</a:t>
            </a:r>
            <a:endParaRPr lang="en-US" altLang="zh-CN" sz="3200" dirty="0">
              <a:solidFill>
                <a:schemeClr val="accent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19A279-6E47-6841-9123-CFFE06B23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0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MEDIA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history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future</a:t>
            </a:r>
            <a:endParaRPr lang="zh-CN" alt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FC8EC7-8174-4A4C-98FB-02F5BD1EA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600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Media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188295"/>
          </a:xfrm>
        </p:spPr>
        <p:txBody>
          <a:bodyPr>
            <a:noAutofit/>
          </a:bodyPr>
          <a:lstStyle/>
          <a:p>
            <a:r>
              <a:rPr lang="en-US" altLang="zh-CN" sz="2400" dirty="0"/>
              <a:t>Floppy</a:t>
            </a:r>
            <a:r>
              <a:rPr lang="zh-CN" altLang="en-US" sz="2400" dirty="0"/>
              <a:t> </a:t>
            </a:r>
            <a:r>
              <a:rPr lang="en-US" altLang="zh-CN" sz="2400" dirty="0"/>
              <a:t>disk</a:t>
            </a:r>
            <a:r>
              <a:rPr lang="zh-CN" altLang="en-US" sz="2400" dirty="0"/>
              <a:t> </a:t>
            </a:r>
            <a:r>
              <a:rPr lang="en-US" altLang="zh-CN" sz="2400" dirty="0"/>
              <a:t>(3.5</a:t>
            </a:r>
            <a:r>
              <a:rPr lang="en-US" altLang="zh-CN" sz="2400" dirty="0">
                <a:latin typeface="+mn-lt"/>
              </a:rPr>
              <a:t>”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5.25</a:t>
            </a:r>
            <a:r>
              <a:rPr lang="en-US" altLang="zh-CN" sz="2400" dirty="0">
                <a:latin typeface="+mn-lt"/>
              </a:rPr>
              <a:t>”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r>
              <a:rPr lang="en-US" altLang="zh-CN" sz="2400" dirty="0"/>
              <a:t>Tape</a:t>
            </a:r>
          </a:p>
          <a:p>
            <a:r>
              <a:rPr lang="en-US" altLang="zh-CN" sz="2400" dirty="0"/>
              <a:t>CD/DVD</a:t>
            </a:r>
          </a:p>
          <a:p>
            <a:r>
              <a:rPr lang="en-US" altLang="zh-CN" sz="2400" dirty="0"/>
              <a:t>HDD</a:t>
            </a:r>
          </a:p>
          <a:p>
            <a:r>
              <a:rPr lang="en-US" altLang="zh-CN" sz="2400" dirty="0"/>
              <a:t>Flash/SSD</a:t>
            </a:r>
          </a:p>
          <a:p>
            <a:r>
              <a:rPr lang="en-US" altLang="zh-CN" sz="2400" dirty="0"/>
              <a:t>NVM</a:t>
            </a:r>
          </a:p>
          <a:p>
            <a:endParaRPr lang="en-US" altLang="zh-CN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138A51-99EC-2F41-8D03-F92937607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732" y="1489348"/>
            <a:ext cx="2893887" cy="33899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59503A-1591-B443-AAD2-032AEBE769C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82369" y="2431058"/>
            <a:ext cx="3264363" cy="244827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7410DA-9900-A54F-8860-B4D14941E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11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436290-A1C4-F041-9D91-7C3D11E43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Flash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FB0C6F-23B1-AD47-BC14-B7C3B7D9B2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E12805-3D2E-864E-ADC0-DE9EF0E1C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8984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F3C429-0B7C-254E-81E8-02474A385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NOR</a:t>
            </a:r>
            <a:r>
              <a:rPr lang="zh-CN" altLang="en-US" dirty="0"/>
              <a:t> </a:t>
            </a:r>
            <a:r>
              <a:rPr lang="en-US" altLang="zh-CN" dirty="0"/>
              <a:t>vs.</a:t>
            </a:r>
            <a:r>
              <a:rPr lang="zh-CN" altLang="en-US" dirty="0"/>
              <a:t> </a:t>
            </a:r>
            <a:r>
              <a:rPr lang="en-US" altLang="zh-CN" dirty="0"/>
              <a:t>NAND</a:t>
            </a:r>
            <a:r>
              <a:rPr lang="zh-CN" altLang="en-US" dirty="0"/>
              <a:t> </a:t>
            </a:r>
            <a:r>
              <a:rPr lang="en-US" altLang="zh-CN" dirty="0"/>
              <a:t>Flash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99EA48-B03D-4344-ADB1-41995E2BCD1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9912" y="961319"/>
            <a:ext cx="5080860" cy="4524815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416C2D4-546C-F94B-B53F-FBF28CE56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3771636"/>
          </a:xfrm>
        </p:spPr>
        <p:txBody>
          <a:bodyPr/>
          <a:lstStyle/>
          <a:p>
            <a:r>
              <a:rPr lang="en-US" altLang="zh-CN" dirty="0"/>
              <a:t>NOR</a:t>
            </a:r>
            <a:r>
              <a:rPr lang="zh-CN" altLang="en-US" dirty="0"/>
              <a:t> </a:t>
            </a:r>
            <a:r>
              <a:rPr lang="en-US" altLang="zh-CN" dirty="0"/>
              <a:t>Flash</a:t>
            </a:r>
          </a:p>
          <a:p>
            <a:pPr lvl="1"/>
            <a:r>
              <a:rPr lang="en-US" altLang="zh-CN" dirty="0"/>
              <a:t>NOR</a:t>
            </a:r>
            <a:r>
              <a:rPr lang="zh-CN" altLang="en-US" dirty="0"/>
              <a:t> </a:t>
            </a:r>
            <a:r>
              <a:rPr lang="en-US" altLang="zh-CN" dirty="0"/>
              <a:t>gate</a:t>
            </a:r>
          </a:p>
          <a:p>
            <a:r>
              <a:rPr lang="en-US" altLang="zh-CN" dirty="0"/>
              <a:t>NAND</a:t>
            </a:r>
            <a:r>
              <a:rPr lang="zh-CN" altLang="en-US" dirty="0"/>
              <a:t> </a:t>
            </a:r>
            <a:r>
              <a:rPr lang="en-US" altLang="zh-CN" dirty="0"/>
              <a:t>Flash</a:t>
            </a:r>
          </a:p>
          <a:p>
            <a:pPr lvl="1"/>
            <a:r>
              <a:rPr lang="en-US" altLang="zh-CN" dirty="0"/>
              <a:t>NAND</a:t>
            </a:r>
            <a:r>
              <a:rPr lang="zh-CN" altLang="en-US" dirty="0"/>
              <a:t> </a:t>
            </a:r>
            <a:r>
              <a:rPr lang="en-US" altLang="zh-CN" dirty="0"/>
              <a:t>gate</a:t>
            </a:r>
            <a:endParaRPr lang="zh-CN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13C95E-BBB8-D343-AA25-D9714F9A754F}"/>
              </a:ext>
            </a:extLst>
          </p:cNvPr>
          <p:cNvSpPr txBox="1"/>
          <p:nvPr/>
        </p:nvSpPr>
        <p:spPr>
          <a:xfrm>
            <a:off x="35496" y="5449788"/>
            <a:ext cx="7996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Fig.</a:t>
            </a:r>
            <a:r>
              <a:rPr lang="zh-CN" altLang="en-US" sz="1200" dirty="0"/>
              <a:t> </a:t>
            </a:r>
            <a:r>
              <a:rPr lang="en-US" altLang="zh-CN" sz="1200" dirty="0"/>
              <a:t>from</a:t>
            </a:r>
            <a:r>
              <a:rPr lang="zh-CN" altLang="en-US" sz="1200" dirty="0"/>
              <a:t> </a:t>
            </a:r>
            <a:r>
              <a:rPr lang="en-US" altLang="zh-CN" sz="1200" dirty="0"/>
              <a:t>https://</a:t>
            </a:r>
            <a:r>
              <a:rPr lang="en-US" altLang="zh-CN" sz="1200" dirty="0" err="1"/>
              <a:t>www.embedded.com</a:t>
            </a:r>
            <a:r>
              <a:rPr lang="en-US" altLang="zh-CN" sz="1200" dirty="0"/>
              <a:t>/design/prototyping-and-development/4460910/Flash-101--NAND-Flash-vs-NOR-Flash</a:t>
            </a:r>
            <a:endParaRPr lang="en-US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E0A3FB-F363-FE4C-B9D3-9002F0968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34982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3A1BF-E638-254A-9F34-41E4A67F5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NAND</a:t>
            </a:r>
            <a:r>
              <a:rPr lang="zh-CN" altLang="en-US" dirty="0"/>
              <a:t> </a:t>
            </a:r>
            <a:r>
              <a:rPr lang="en-US" altLang="zh-CN" dirty="0"/>
              <a:t>vs.</a:t>
            </a:r>
            <a:r>
              <a:rPr lang="zh-CN" altLang="en-US" dirty="0"/>
              <a:t> </a:t>
            </a:r>
            <a:r>
              <a:rPr lang="en-US" altLang="zh-CN" dirty="0"/>
              <a:t>NOR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5F7102-ABE7-394D-850C-E305E2B79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6837" y="1237320"/>
            <a:ext cx="6150326" cy="39639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74D401-90E9-E14E-91F1-F350C7D6F212}"/>
              </a:ext>
            </a:extLst>
          </p:cNvPr>
          <p:cNvSpPr txBox="1"/>
          <p:nvPr/>
        </p:nvSpPr>
        <p:spPr>
          <a:xfrm>
            <a:off x="251520" y="5309330"/>
            <a:ext cx="691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i="1" dirty="0"/>
              <a:t>Toshiba NAND vs. NOR Flash Memory Technology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58B481-310E-1540-B21B-B38F48CD6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1430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3A1BF-E638-254A-9F34-41E4A67F5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866"/>
            <a:ext cx="8429310" cy="900442"/>
          </a:xfrm>
        </p:spPr>
        <p:txBody>
          <a:bodyPr>
            <a:normAutofit/>
          </a:bodyPr>
          <a:lstStyle/>
          <a:p>
            <a:r>
              <a:rPr lang="en-US" altLang="zh-CN" dirty="0"/>
              <a:t>NAND and NOR Operating Specifications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5F7102-ABE7-394D-850C-E305E2B79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162" y="1777380"/>
            <a:ext cx="8628348" cy="27363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74D401-90E9-E14E-91F1-F350C7D6F212}"/>
              </a:ext>
            </a:extLst>
          </p:cNvPr>
          <p:cNvSpPr txBox="1"/>
          <p:nvPr/>
        </p:nvSpPr>
        <p:spPr>
          <a:xfrm>
            <a:off x="251520" y="5309330"/>
            <a:ext cx="756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i="1" dirty="0"/>
              <a:t>Toshiba NAND vs. NOR Flash Memory Technology</a:t>
            </a:r>
            <a:r>
              <a:rPr lang="zh-CN" altLang="en-US" i="1" dirty="0"/>
              <a:t> </a:t>
            </a:r>
            <a:r>
              <a:rPr lang="en-US" i="1" dirty="0"/>
              <a:t>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F0DF0F-70DF-114F-A4BB-089CA018B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172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93BFC3-1DC6-A948-9890-33924F2F6F8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16624" y="-1322"/>
            <a:ext cx="3127376" cy="2286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Flash Disk</a:t>
            </a:r>
            <a:r>
              <a:rPr lang="zh-CN" altLang="en-US" dirty="0"/>
              <a:t> </a:t>
            </a:r>
            <a:r>
              <a:rPr lang="en-US" altLang="zh-CN" dirty="0"/>
              <a:t>Organization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(NAND)</a:t>
            </a:r>
            <a:r>
              <a:rPr lang="zh-CN" altLang="en-US" dirty="0"/>
              <a:t> </a:t>
            </a:r>
            <a:r>
              <a:rPr lang="en-US" altLang="zh-CN" dirty="0"/>
              <a:t>Flash</a:t>
            </a:r>
            <a:r>
              <a:rPr lang="zh-CN" altLang="en-US" dirty="0"/>
              <a:t> </a:t>
            </a:r>
            <a:r>
              <a:rPr lang="en-US" altLang="zh-CN" dirty="0"/>
              <a:t>disk organization</a:t>
            </a:r>
          </a:p>
          <a:p>
            <a:pPr lvl="1"/>
            <a:r>
              <a:rPr lang="en-US" altLang="zh-CN" dirty="0"/>
              <a:t>A </a:t>
            </a:r>
            <a:r>
              <a:rPr lang="en-US" altLang="zh-CN" b="1" dirty="0"/>
              <a:t>chip/package</a:t>
            </a:r>
            <a:br>
              <a:rPr lang="en-US" altLang="zh-CN" dirty="0"/>
            </a:br>
            <a:r>
              <a:rPr lang="en-US" altLang="zh-CN" dirty="0"/>
              <a:t>=&gt; 1/2/4</a:t>
            </a:r>
            <a:r>
              <a:rPr lang="zh-CN" altLang="en-US" dirty="0"/>
              <a:t> </a:t>
            </a:r>
            <a:r>
              <a:rPr lang="en-US" altLang="zh-CN" b="1" dirty="0"/>
              <a:t>dies</a:t>
            </a:r>
            <a:br>
              <a:rPr lang="en-US" altLang="zh-CN" dirty="0"/>
            </a:b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dirty="0"/>
              <a:t>1/2</a:t>
            </a:r>
            <a:r>
              <a:rPr lang="zh-CN" altLang="en-US" dirty="0"/>
              <a:t> </a:t>
            </a:r>
            <a:r>
              <a:rPr lang="en-US" altLang="zh-CN" b="1" dirty="0"/>
              <a:t>planes</a:t>
            </a:r>
            <a:br>
              <a:rPr lang="en-US" altLang="zh-CN" dirty="0"/>
            </a:b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dirty="0"/>
              <a:t>n</a:t>
            </a:r>
            <a:r>
              <a:rPr lang="zh-CN" altLang="en-US" dirty="0"/>
              <a:t> </a:t>
            </a:r>
            <a:r>
              <a:rPr lang="en-US" altLang="zh-CN" b="1" dirty="0"/>
              <a:t>blocks</a:t>
            </a:r>
            <a:br>
              <a:rPr lang="en-US" altLang="zh-CN" dirty="0"/>
            </a:b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dirty="0"/>
              <a:t>n</a:t>
            </a:r>
            <a:r>
              <a:rPr lang="zh-CN" altLang="en-US" dirty="0"/>
              <a:t> </a:t>
            </a:r>
            <a:r>
              <a:rPr lang="en-US" altLang="zh-CN" b="1" dirty="0"/>
              <a:t>pages</a:t>
            </a:r>
            <a:br>
              <a:rPr lang="en-US" altLang="zh-CN" dirty="0"/>
            </a:br>
            <a:r>
              <a:rPr lang="en-US" altLang="zh-CN" dirty="0"/>
              <a:t>=&gt; n</a:t>
            </a:r>
            <a:r>
              <a:rPr lang="zh-CN" altLang="en-US" dirty="0"/>
              <a:t> </a:t>
            </a:r>
            <a:r>
              <a:rPr lang="en-US" altLang="zh-CN" b="1" dirty="0"/>
              <a:t>cells</a:t>
            </a:r>
            <a:br>
              <a:rPr lang="en-US" altLang="zh-CN" b="1" dirty="0"/>
            </a:b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b="1" dirty="0"/>
              <a:t>1/2/3/4</a:t>
            </a:r>
            <a:r>
              <a:rPr lang="zh-CN" altLang="en-US" b="1" dirty="0"/>
              <a:t> </a:t>
            </a:r>
            <a:r>
              <a:rPr lang="en-US" altLang="zh-CN" b="1" dirty="0"/>
              <a:t>levels</a:t>
            </a:r>
          </a:p>
          <a:p>
            <a:pPr lvl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28</a:t>
            </a:fld>
            <a:endParaRPr lang="zh-CN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61DF0A-F5D1-A843-8266-6C5DD24E215D}"/>
              </a:ext>
            </a:extLst>
          </p:cNvPr>
          <p:cNvSpPr txBox="1"/>
          <p:nvPr/>
        </p:nvSpPr>
        <p:spPr>
          <a:xfrm>
            <a:off x="0" y="5449788"/>
            <a:ext cx="84176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Fig</a:t>
            </a:r>
            <a:r>
              <a:rPr lang="zh-CN" altLang="en-US" sz="1200" dirty="0"/>
              <a:t> </a:t>
            </a:r>
            <a:r>
              <a:rPr lang="en-US" altLang="zh-CN" sz="1200" dirty="0"/>
              <a:t>from</a:t>
            </a:r>
            <a:r>
              <a:rPr lang="zh-CN" altLang="en-US" sz="1200" dirty="0"/>
              <a:t> </a:t>
            </a:r>
            <a:r>
              <a:rPr lang="en-US" altLang="zh-CN" sz="1200" dirty="0"/>
              <a:t>https://</a:t>
            </a:r>
            <a:r>
              <a:rPr lang="en-US" altLang="zh-CN" sz="1200" dirty="0" err="1"/>
              <a:t>www.extremetech.com</a:t>
            </a:r>
            <a:r>
              <a:rPr lang="en-US" altLang="zh-CN" sz="1200" dirty="0"/>
              <a:t>/electronics/274944-samsungs-new-v-nand-could-mean-cheap-plentiful-multi-terabyte-ssds</a:t>
            </a: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47EE1C-0D7B-224F-84CC-493CD2589C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5975" y="2317682"/>
            <a:ext cx="4102861" cy="300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0527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474B4-E5F1-CC4D-B44E-715532B60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Flash Disk</a:t>
            </a:r>
            <a:r>
              <a:rPr lang="zh-CN" altLang="en-US" dirty="0"/>
              <a:t> </a:t>
            </a:r>
            <a:r>
              <a:rPr lang="en-US" altLang="zh-CN" dirty="0"/>
              <a:t>Organization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C916F-59DD-3E49-BE48-AEBCC5CFC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1"/>
            <a:ext cx="5050904" cy="3771636"/>
          </a:xfrm>
        </p:spPr>
        <p:txBody>
          <a:bodyPr/>
          <a:lstStyle/>
          <a:p>
            <a:r>
              <a:rPr lang="en-US" altLang="zh-CN" dirty="0"/>
              <a:t>Channel</a:t>
            </a:r>
          </a:p>
          <a:p>
            <a:pPr lvl="1"/>
            <a:r>
              <a:rPr lang="en-US" altLang="zh-CN" dirty="0"/>
              <a:t>T</a:t>
            </a:r>
            <a:r>
              <a:rPr lang="en-US" dirty="0"/>
              <a:t>he number of flash chips the controller can talk to simultaneously</a:t>
            </a:r>
            <a:endParaRPr lang="en-US" altLang="zh-CN" dirty="0"/>
          </a:p>
          <a:p>
            <a:r>
              <a:rPr lang="en-US" altLang="zh-CN" dirty="0"/>
              <a:t>Multi-channel</a:t>
            </a:r>
          </a:p>
          <a:p>
            <a:pPr lvl="1"/>
            <a:r>
              <a:rPr lang="en-US" altLang="zh-CN" dirty="0"/>
              <a:t>Low-end:</a:t>
            </a:r>
            <a:r>
              <a:rPr lang="zh-CN" altLang="en-US" dirty="0"/>
              <a:t> </a:t>
            </a:r>
            <a:r>
              <a:rPr lang="en-US" altLang="zh-CN" dirty="0"/>
              <a:t>2/4</a:t>
            </a:r>
            <a:r>
              <a:rPr lang="zh-CN" altLang="en-US" dirty="0"/>
              <a:t> </a:t>
            </a:r>
            <a:r>
              <a:rPr lang="en-US" altLang="zh-CN" dirty="0"/>
              <a:t>channels</a:t>
            </a:r>
          </a:p>
          <a:p>
            <a:pPr lvl="1"/>
            <a:r>
              <a:rPr lang="en-US" altLang="zh-CN" dirty="0"/>
              <a:t>High-end:</a:t>
            </a:r>
            <a:r>
              <a:rPr lang="zh-CN" altLang="en-US" dirty="0"/>
              <a:t> </a:t>
            </a:r>
            <a:r>
              <a:rPr lang="en-US" altLang="zh-CN" dirty="0"/>
              <a:t>8/10</a:t>
            </a:r>
            <a:r>
              <a:rPr lang="zh-CN" altLang="en-US" dirty="0"/>
              <a:t> </a:t>
            </a:r>
            <a:r>
              <a:rPr lang="en-US" altLang="zh-CN" dirty="0"/>
              <a:t>channels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6C7CFE-86D9-8244-9044-3D67FE3D5B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2040" y="0"/>
            <a:ext cx="4576694" cy="5715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5E9246-2918-AC49-9129-23B24EF51386}"/>
              </a:ext>
            </a:extLst>
          </p:cNvPr>
          <p:cNvSpPr txBox="1"/>
          <p:nvPr/>
        </p:nvSpPr>
        <p:spPr>
          <a:xfrm>
            <a:off x="0" y="5459364"/>
            <a:ext cx="8562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Fig.</a:t>
            </a:r>
            <a:r>
              <a:rPr lang="zh-CN" altLang="en-US" sz="1200" dirty="0"/>
              <a:t> </a:t>
            </a:r>
            <a:r>
              <a:rPr lang="en-US" altLang="zh-CN" sz="1200" dirty="0"/>
              <a:t>from</a:t>
            </a:r>
            <a:r>
              <a:rPr lang="zh-CN" altLang="en-US" sz="1200" dirty="0"/>
              <a:t> </a:t>
            </a:r>
            <a:r>
              <a:rPr lang="en-US" altLang="zh-CN" sz="1200" dirty="0"/>
              <a:t>https://</a:t>
            </a:r>
            <a:r>
              <a:rPr lang="en-US" altLang="zh-CN" sz="1200" dirty="0" err="1"/>
              <a:t>www.cactus-tech.com</a:t>
            </a:r>
            <a:r>
              <a:rPr lang="en-US" altLang="zh-CN" sz="1200" dirty="0"/>
              <a:t>/resources/blog/details/solid-state-drive-primer-8-controller-architecture-channels-and-banks/</a:t>
            </a:r>
            <a:endParaRPr lang="en-US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707C5-3C56-DE49-B1B4-0BBB533FC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0338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D9B75-BD6C-F748-A13B-90E164C95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Review: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  <a:r>
              <a:rPr lang="zh-CN" altLang="en-US" dirty="0"/>
              <a:t> </a:t>
            </a:r>
            <a:r>
              <a:rPr lang="en-US" altLang="zh-CN" dirty="0"/>
              <a:t>Characteristics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0FB0C6-F827-3944-85F0-F134EB902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323" y="1310995"/>
            <a:ext cx="5309181" cy="38956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C276ED-6839-F84C-9928-E97C604450EF}"/>
              </a:ext>
            </a:extLst>
          </p:cNvPr>
          <p:cNvSpPr txBox="1"/>
          <p:nvPr/>
        </p:nvSpPr>
        <p:spPr>
          <a:xfrm>
            <a:off x="15032" y="5206693"/>
            <a:ext cx="7098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https://www.cs.uic.edu/~jbell/CourseNotes/OperatingSystems/10_MassStorage.html</a:t>
            </a:r>
            <a:br>
              <a:rPr lang="en-US" altLang="zh-CN" sz="1400" dirty="0"/>
            </a:br>
            <a:r>
              <a:rPr lang="en-US" altLang="zh-CN" sz="1400" dirty="0"/>
              <a:t>and</a:t>
            </a:r>
            <a:r>
              <a:rPr lang="zh-CN" altLang="en-US" sz="1400" dirty="0"/>
              <a:t> </a:t>
            </a:r>
            <a:r>
              <a:rPr lang="en-US" altLang="zh-CN" sz="1400" dirty="0"/>
              <a:t>https://</a:t>
            </a:r>
            <a:r>
              <a:rPr lang="en-US" altLang="zh-CN" sz="1400" dirty="0" err="1"/>
              <a:t>www.youtube.com</a:t>
            </a:r>
            <a:r>
              <a:rPr lang="en-US" altLang="zh-CN" sz="1400" dirty="0"/>
              <a:t>/</a:t>
            </a:r>
            <a:r>
              <a:rPr lang="en-US" altLang="zh-CN" sz="1400" dirty="0" err="1"/>
              <a:t>watch?v</a:t>
            </a:r>
            <a:r>
              <a:rPr lang="en-US" altLang="zh-CN" sz="1400" dirty="0"/>
              <a:t>=BlB49F6ExkQ</a:t>
            </a:r>
            <a:endParaRPr lang="en-US" sz="14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BDDC2E-A4E3-3C49-B6F0-50DC0316E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Rotation</a:t>
            </a:r>
            <a:r>
              <a:rPr lang="zh-CN" altLang="en-US" dirty="0"/>
              <a:t> </a:t>
            </a:r>
            <a:r>
              <a:rPr lang="en-US" altLang="zh-CN" dirty="0"/>
              <a:t>speed</a:t>
            </a:r>
          </a:p>
          <a:p>
            <a:pPr lvl="1"/>
            <a:r>
              <a:rPr lang="en-US" altLang="zh-CN" dirty="0"/>
              <a:t>5400/7200</a:t>
            </a:r>
            <a:r>
              <a:rPr lang="zh-CN" altLang="en-US" dirty="0"/>
              <a:t> </a:t>
            </a:r>
            <a:r>
              <a:rPr lang="en-US" altLang="zh-CN" dirty="0"/>
              <a:t>rpm</a:t>
            </a:r>
          </a:p>
          <a:p>
            <a:r>
              <a:rPr lang="en-US" altLang="zh-CN" dirty="0"/>
              <a:t>Seek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</a:p>
          <a:p>
            <a:pPr lvl="1"/>
            <a:r>
              <a:rPr lang="en-US" altLang="zh-CN" dirty="0"/>
              <a:t>~</a:t>
            </a:r>
            <a:r>
              <a:rPr lang="en-US" altLang="zh-CN" dirty="0" err="1"/>
              <a:t>ms</a:t>
            </a:r>
            <a:endParaRPr lang="en-US" altLang="zh-CN" dirty="0"/>
          </a:p>
          <a:p>
            <a:r>
              <a:rPr lang="en-US" altLang="zh-CN" dirty="0"/>
              <a:t>Slow</a:t>
            </a:r>
            <a:r>
              <a:rPr lang="zh-CN" altLang="en-US" dirty="0"/>
              <a:t> </a:t>
            </a:r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5E4A67-A3B7-2B45-B50F-48DE55177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697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Flash Disk Characteristics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129308"/>
            <a:ext cx="8363272" cy="3975829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</a:rPr>
              <a:t>Asymmetric</a:t>
            </a:r>
            <a:r>
              <a:rPr lang="zh-CN" altLang="en-US" sz="2400" dirty="0">
                <a:solidFill>
                  <a:schemeClr val="accent2"/>
                </a:solidFill>
              </a:rPr>
              <a:t> </a:t>
            </a:r>
            <a:r>
              <a:rPr lang="en-US" altLang="zh-CN" sz="2400" b="1" dirty="0">
                <a:solidFill>
                  <a:schemeClr val="tx1"/>
                </a:solidFill>
              </a:rPr>
              <a:t>read/write</a:t>
            </a:r>
            <a:r>
              <a:rPr lang="zh-CN" altLang="en-US" sz="2400" b="1" dirty="0">
                <a:solidFill>
                  <a:schemeClr val="tx1"/>
                </a:solidFill>
              </a:rPr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b="1" dirty="0">
                <a:solidFill>
                  <a:schemeClr val="tx1"/>
                </a:solidFill>
              </a:rPr>
              <a:t>erase</a:t>
            </a:r>
            <a:r>
              <a:rPr lang="zh-CN" altLang="en-US" sz="2400" b="1" dirty="0">
                <a:solidFill>
                  <a:schemeClr val="tx1"/>
                </a:solidFill>
              </a:rPr>
              <a:t> </a:t>
            </a:r>
            <a:r>
              <a:rPr lang="en-US" altLang="zh-CN" sz="2400" dirty="0"/>
              <a:t>operations</a:t>
            </a:r>
          </a:p>
          <a:p>
            <a:pPr lvl="1"/>
            <a:r>
              <a:rPr lang="en-US" altLang="zh-CN" sz="1800" dirty="0"/>
              <a:t>A “</a:t>
            </a:r>
            <a:r>
              <a:rPr lang="en-US" altLang="zh-CN" sz="1800" b="1" dirty="0"/>
              <a:t>page</a:t>
            </a:r>
            <a:r>
              <a:rPr lang="en-US" altLang="zh-CN" sz="1800" dirty="0"/>
              <a:t>” is a unit of read/write (8-16KB)</a:t>
            </a:r>
          </a:p>
          <a:p>
            <a:pPr lvl="1"/>
            <a:r>
              <a:rPr lang="en-US" altLang="zh-CN" sz="1800" dirty="0"/>
              <a:t>A “</a:t>
            </a:r>
            <a:r>
              <a:rPr lang="en-US" altLang="zh-CN" sz="1800" b="1" dirty="0"/>
              <a:t>block</a:t>
            </a:r>
            <a:r>
              <a:rPr lang="en-US" altLang="zh-CN" sz="1800" dirty="0"/>
              <a:t>” is a unit of erase (4-8MB)</a:t>
            </a:r>
          </a:p>
          <a:p>
            <a:r>
              <a:rPr lang="en-US" altLang="zh-CN" sz="2400" dirty="0"/>
              <a:t>Program/Erase</a:t>
            </a:r>
            <a:r>
              <a:rPr lang="zh-CN" altLang="en-US" sz="2400" dirty="0"/>
              <a:t> </a:t>
            </a:r>
            <a:r>
              <a:rPr lang="en-US" altLang="zh-CN" sz="2400" dirty="0"/>
              <a:t>cycles</a:t>
            </a:r>
          </a:p>
          <a:p>
            <a:pPr lvl="1"/>
            <a:r>
              <a:rPr lang="en-US" altLang="zh-CN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Erase-before-write</a:t>
            </a:r>
            <a:r>
              <a:rPr lang="en-US" altLang="zh-CN" sz="1800" b="1" dirty="0">
                <a:solidFill>
                  <a:schemeClr val="tx1"/>
                </a:solidFill>
              </a:rPr>
              <a:t> </a:t>
            </a:r>
            <a:r>
              <a:rPr lang="en-US" altLang="zh-CN" sz="1800" dirty="0"/>
              <a:t>restriction</a:t>
            </a:r>
          </a:p>
          <a:p>
            <a:pPr lvl="1"/>
            <a:r>
              <a:rPr lang="en-US" altLang="zh-CN" sz="1800" dirty="0"/>
              <a:t>The number of erase cycles allowed for each block is limited</a:t>
            </a:r>
            <a:endParaRPr lang="zh-CN" altLang="en-US" sz="18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30</a:t>
            </a:fld>
            <a:endParaRPr lang="zh-CN" altLang="en-US"/>
          </a:p>
        </p:txBody>
      </p:sp>
      <p:pic>
        <p:nvPicPr>
          <p:cNvPr id="1026" name="Picture 2" descr="https://flashdba.files.wordpress.com/2014/06/nand-flash-die-layout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3568" y="3742125"/>
            <a:ext cx="2638497" cy="1938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AND-flash-page-updat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91914" y="3721596"/>
            <a:ext cx="4186148" cy="199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131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157200"/>
            <a:ext cx="7461448" cy="952500"/>
          </a:xfrm>
        </p:spPr>
        <p:txBody>
          <a:bodyPr/>
          <a:lstStyle/>
          <a:p>
            <a:r>
              <a:rPr lang="en-US" altLang="zh-CN" dirty="0"/>
              <a:t>Flash Disk Characteristics cont</a:t>
            </a:r>
            <a:r>
              <a:rPr lang="en-US" altLang="zh-CN" dirty="0">
                <a:latin typeface="+mj-lt"/>
              </a:rPr>
              <a:t>’</a:t>
            </a:r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1155327"/>
            <a:ext cx="8496944" cy="4445904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/>
              <a:t>Random access</a:t>
            </a:r>
          </a:p>
          <a:p>
            <a:pPr lvl="1"/>
            <a:r>
              <a:rPr lang="en-US" altLang="zh-CN" dirty="0"/>
              <a:t>Disk file system are optimized to avoid disk seeks whenever possible</a:t>
            </a:r>
          </a:p>
          <a:p>
            <a:pPr lvl="1"/>
            <a:r>
              <a:rPr lang="en-US" altLang="zh-CN" dirty="0"/>
              <a:t>Flash device impose no seek latency</a:t>
            </a:r>
            <a:endParaRPr lang="en-US" altLang="zh-CN" sz="1083" dirty="0"/>
          </a:p>
          <a:p>
            <a:r>
              <a:rPr lang="en-US" altLang="zh-CN" dirty="0"/>
              <a:t>Wear leaving</a:t>
            </a:r>
          </a:p>
          <a:p>
            <a:pPr lvl="1"/>
            <a:r>
              <a:rPr lang="en-US" altLang="zh-CN" dirty="0"/>
              <a:t>Flash device tend to wear out when a single block is repeatedly overwritten</a:t>
            </a:r>
          </a:p>
          <a:p>
            <a:pPr lvl="1"/>
            <a:r>
              <a:rPr lang="en-US" altLang="zh-CN" dirty="0"/>
              <a:t>Designed to spread out writes evenly</a:t>
            </a:r>
            <a:endParaRPr lang="en-US" altLang="zh-CN" sz="1083" dirty="0"/>
          </a:p>
          <a:p>
            <a:r>
              <a:rPr lang="en-US" altLang="zh-CN" dirty="0"/>
              <a:t>Heterogeneous cells</a:t>
            </a:r>
          </a:p>
          <a:p>
            <a:pPr lvl="1"/>
            <a:r>
              <a:rPr lang="en-US" altLang="zh-CN" dirty="0"/>
              <a:t>SLC (single level cell) and MLC (multi level cell),</a:t>
            </a:r>
            <a:r>
              <a:rPr lang="zh-CN" altLang="en-US" dirty="0"/>
              <a:t> </a:t>
            </a:r>
            <a:r>
              <a:rPr lang="en-US" altLang="zh-CN" dirty="0"/>
              <a:t>TLC,</a:t>
            </a:r>
            <a:r>
              <a:rPr lang="zh-CN" altLang="en-US" dirty="0"/>
              <a:t> </a:t>
            </a:r>
            <a:r>
              <a:rPr lang="en-US" altLang="zh-CN" dirty="0"/>
              <a:t>QLC</a:t>
            </a:r>
          </a:p>
          <a:p>
            <a:r>
              <a:rPr lang="en-US" altLang="zh-CN" dirty="0"/>
              <a:t>Multi-channel</a:t>
            </a:r>
          </a:p>
          <a:p>
            <a:pPr lvl="1"/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Parallelism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055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157200"/>
            <a:ext cx="7461448" cy="952500"/>
          </a:xfrm>
        </p:spPr>
        <p:txBody>
          <a:bodyPr/>
          <a:lstStyle/>
          <a:p>
            <a:r>
              <a:rPr lang="en-US" dirty="0"/>
              <a:t>Flash for File Storage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1155327"/>
            <a:ext cx="7782943" cy="4342467"/>
          </a:xfrm>
        </p:spPr>
        <p:txBody>
          <a:bodyPr>
            <a:normAutofit/>
          </a:bodyPr>
          <a:lstStyle/>
          <a:p>
            <a:r>
              <a:rPr lang="en-US" altLang="zh-CN" dirty="0"/>
              <a:t>Simplest method – direct 1:1 mapping</a:t>
            </a:r>
          </a:p>
          <a:p>
            <a:pPr lvl="1"/>
            <a:r>
              <a:rPr lang="en-US" altLang="zh-CN" dirty="0"/>
              <a:t>Good for read-only operations</a:t>
            </a:r>
          </a:p>
          <a:p>
            <a:pPr lvl="1"/>
            <a:r>
              <a:rPr lang="en-US" altLang="zh-CN" dirty="0"/>
              <a:t>No wear-levelling</a:t>
            </a:r>
          </a:p>
          <a:p>
            <a:pPr lvl="1"/>
            <a:r>
              <a:rPr lang="en-US" altLang="zh-CN" dirty="0"/>
              <a:t>Very unsafe (on power loss)</a:t>
            </a:r>
            <a:endParaRPr lang="en-US" altLang="zh-CN" sz="1083" dirty="0"/>
          </a:p>
          <a:p>
            <a:r>
              <a:rPr lang="en-US" altLang="zh-CN" dirty="0"/>
              <a:t>Flash Translation Layer (FTL) keeps track of sectors</a:t>
            </a:r>
          </a:p>
          <a:p>
            <a:pPr lvl="1"/>
            <a:r>
              <a:rPr lang="en-US" altLang="zh-CN" dirty="0"/>
              <a:t>Suitable for a writable FS</a:t>
            </a:r>
          </a:p>
          <a:p>
            <a:pPr lvl="1"/>
            <a:r>
              <a:rPr lang="en-US" altLang="zh-CN" dirty="0"/>
              <a:t>Wear levelling, reliable operation</a:t>
            </a:r>
          </a:p>
          <a:p>
            <a:pPr lvl="1"/>
            <a:r>
              <a:rPr lang="en-US" altLang="zh-CN" dirty="0"/>
              <a:t>But, one journaling FS on top of the other</a:t>
            </a:r>
          </a:p>
          <a:p>
            <a:pPr lvl="1"/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1658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Open-channel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116287"/>
          </a:xfrm>
        </p:spPr>
        <p:txBody>
          <a:bodyPr>
            <a:normAutofit/>
          </a:bodyPr>
          <a:lstStyle/>
          <a:p>
            <a:r>
              <a:rPr lang="en-US" altLang="zh-CN" dirty="0"/>
              <a:t>Hardware</a:t>
            </a:r>
            <a:r>
              <a:rPr lang="zh-CN" altLang="en-US" dirty="0"/>
              <a:t> </a:t>
            </a:r>
            <a:r>
              <a:rPr lang="en-US" altLang="zh-CN" dirty="0"/>
              <a:t>FTL</a:t>
            </a:r>
          </a:p>
          <a:p>
            <a:pPr lvl="1"/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</a:p>
          <a:p>
            <a:pPr lvl="1"/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flexibility</a:t>
            </a:r>
          </a:p>
          <a:p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FTL:</a:t>
            </a:r>
            <a:r>
              <a:rPr lang="zh-CN" altLang="en-US" dirty="0"/>
              <a:t> </a:t>
            </a:r>
            <a:r>
              <a:rPr lang="en-US" altLang="zh-CN" dirty="0"/>
              <a:t>Open-channel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</a:p>
          <a:p>
            <a:pPr lvl="1"/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flexibility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placement,</a:t>
            </a:r>
            <a:r>
              <a:rPr lang="zh-CN" altLang="en-US" dirty="0"/>
              <a:t> </a:t>
            </a:r>
            <a:r>
              <a:rPr lang="en-US" altLang="zh-CN" dirty="0"/>
              <a:t>overprovisioning,</a:t>
            </a:r>
            <a:r>
              <a:rPr lang="zh-CN" altLang="en-US" dirty="0"/>
              <a:t> </a:t>
            </a:r>
            <a:r>
              <a:rPr lang="en-US" altLang="zh-CN" dirty="0"/>
              <a:t>scheduling,</a:t>
            </a:r>
            <a:r>
              <a:rPr lang="zh-CN" altLang="en-US" dirty="0"/>
              <a:t> </a:t>
            </a:r>
            <a:r>
              <a:rPr lang="en-US" altLang="zh-CN" dirty="0"/>
              <a:t>garbage</a:t>
            </a:r>
            <a:r>
              <a:rPr lang="zh-CN" altLang="en-US" dirty="0"/>
              <a:t> </a:t>
            </a:r>
            <a:r>
              <a:rPr lang="en-US" altLang="zh-CN" dirty="0"/>
              <a:t>collection,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wear</a:t>
            </a:r>
            <a:r>
              <a:rPr lang="zh-CN" altLang="en-US" dirty="0"/>
              <a:t> </a:t>
            </a:r>
            <a:r>
              <a:rPr lang="en-US" altLang="zh-CN" dirty="0"/>
              <a:t>leveling</a:t>
            </a:r>
            <a:endParaRPr lang="zh-CN" alt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2E8F85-94A4-C940-ACCF-D8987A5AF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90505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FCC7F6-4CC8-6346-9A9D-D6B47455C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/>
              <a:t>SMR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DECFEF-E315-864E-BCE0-A66B19AF6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Shingled magnetic recording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CC568E-6AFB-5D40-B9B2-376C1BD34140}"/>
              </a:ext>
            </a:extLst>
          </p:cNvPr>
          <p:cNvSpPr txBox="1"/>
          <p:nvPr/>
        </p:nvSpPr>
        <p:spPr>
          <a:xfrm>
            <a:off x="179512" y="5391834"/>
            <a:ext cx="8465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Slides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i="1" dirty="0" err="1"/>
              <a:t>SMaRT</a:t>
            </a:r>
            <a:r>
              <a:rPr lang="en-US" i="1" dirty="0"/>
              <a:t>: An Approach to Shingled Magnetic Recording Translation</a:t>
            </a:r>
            <a:r>
              <a:rPr lang="en-US" altLang="zh-CN" i="1" dirty="0"/>
              <a:t>,</a:t>
            </a:r>
            <a:r>
              <a:rPr lang="zh-CN" altLang="en-US" i="1" dirty="0"/>
              <a:t> </a:t>
            </a:r>
            <a:r>
              <a:rPr lang="en-US" altLang="zh-CN" i="1" dirty="0"/>
              <a:t>FAST</a:t>
            </a:r>
            <a:r>
              <a:rPr lang="zh-CN" altLang="en-US" i="1" dirty="0"/>
              <a:t> </a:t>
            </a:r>
            <a:r>
              <a:rPr lang="en-US" altLang="zh-CN" i="1" dirty="0"/>
              <a:t>’17</a:t>
            </a:r>
            <a:endParaRPr lang="en-US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61823E-C917-0240-8700-B970C28E8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9294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479575-0FCB-654B-A424-21F6DD831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SMR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6AAF51-C85E-9248-82CF-32B8B7F98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Traditional HDDs (perpendicular magnetic recording) are reaching </a:t>
            </a:r>
            <a:r>
              <a:rPr lang="en-US" sz="2400" b="1" dirty="0"/>
              <a:t>areal density limit</a:t>
            </a:r>
          </a:p>
          <a:p>
            <a:r>
              <a:rPr lang="en-US" sz="2400" dirty="0"/>
              <a:t>Shingled magnetic recording (SMR) is a new promising technology by </a:t>
            </a:r>
            <a:r>
              <a:rPr lang="en-US" sz="2400" b="1" dirty="0"/>
              <a:t>overlapping tracks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9F03C-2EE0-5040-88F8-CB38266BA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3530599"/>
            <a:ext cx="4864100" cy="17018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3A5165-659B-A64F-A43D-E453991BF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26558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479575-0FCB-654B-A424-21F6DD831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SMR</a:t>
            </a:r>
            <a:r>
              <a:rPr lang="zh-CN" altLang="en-US" dirty="0"/>
              <a:t> </a:t>
            </a:r>
            <a:r>
              <a:rPr lang="en-US" altLang="zh-CN" dirty="0"/>
              <a:t>Characteristics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6AAF51-C85E-9248-82CF-32B8B7F98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9308"/>
            <a:ext cx="8229600" cy="3975829"/>
          </a:xfrm>
        </p:spPr>
        <p:txBody>
          <a:bodyPr>
            <a:normAutofit/>
          </a:bodyPr>
          <a:lstStyle/>
          <a:p>
            <a:r>
              <a:rPr lang="en-US" sz="2400" dirty="0"/>
              <a:t>Write head width is larger than read head width </a:t>
            </a:r>
          </a:p>
          <a:p>
            <a:r>
              <a:rPr lang="en-US" sz="2400" dirty="0"/>
              <a:t>Write/update a block in place may destroy the valid data on the subsequent tracks if any </a:t>
            </a:r>
          </a:p>
          <a:p>
            <a:r>
              <a:rPr lang="en-US" sz="2400" dirty="0"/>
              <a:t>Sequential write is preferred </a:t>
            </a:r>
          </a:p>
          <a:p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42FBE3-1CA7-6549-864A-29CF9EE3F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3529582"/>
            <a:ext cx="2232248" cy="21854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F6A8855-E55F-D34C-BAFC-0245318F3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391" y="2751819"/>
            <a:ext cx="3744416" cy="265825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69332-7270-3047-B572-83F6B9F24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2360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90351-B579-5941-898A-15CEFCADA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Current</a:t>
            </a:r>
            <a:r>
              <a:rPr lang="zh-CN" altLang="en-US" dirty="0"/>
              <a:t> </a:t>
            </a:r>
            <a:r>
              <a:rPr lang="en-US" altLang="zh-CN" dirty="0"/>
              <a:t>Types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SMR</a:t>
            </a:r>
            <a:r>
              <a:rPr lang="zh-CN" altLang="en-US" dirty="0"/>
              <a:t> </a:t>
            </a:r>
            <a:r>
              <a:rPr lang="en-US" altLang="zh-CN" dirty="0"/>
              <a:t>Drives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FCFC7-82C8-4F4A-8EFD-D72088D1D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057328"/>
            <a:ext cx="8507288" cy="4649842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Device-Managed SMR (DM-SMR)</a:t>
            </a:r>
          </a:p>
          <a:p>
            <a:pPr lvl="1"/>
            <a:r>
              <a:rPr lang="en-US" sz="1600" dirty="0"/>
              <a:t>The device handles address mapping</a:t>
            </a:r>
          </a:p>
          <a:p>
            <a:pPr lvl="1"/>
            <a:r>
              <a:rPr lang="en-US" sz="1600" dirty="0"/>
              <a:t>Block I/O interface</a:t>
            </a:r>
          </a:p>
          <a:p>
            <a:pPr lvl="1"/>
            <a:r>
              <a:rPr lang="en-US" sz="1600" dirty="0"/>
              <a:t>Drop-in replacement for HDDs</a:t>
            </a:r>
          </a:p>
          <a:p>
            <a:pPr lvl="1"/>
            <a:r>
              <a:rPr lang="en-US" sz="1600" dirty="0"/>
              <a:t>E.g., Seagate 8TB Archive</a:t>
            </a:r>
          </a:p>
          <a:p>
            <a:r>
              <a:rPr lang="en-US" sz="1800" dirty="0"/>
              <a:t>Host-Aware SMR (HA-SMR) – T10 and T13</a:t>
            </a:r>
          </a:p>
          <a:p>
            <a:pPr lvl="1"/>
            <a:r>
              <a:rPr lang="en-US" sz="1600" dirty="0"/>
              <a:t>The host is preferred to follow I/O rules (e.g., writing data sequentially to the location of write-pointer in each zone)</a:t>
            </a:r>
          </a:p>
          <a:p>
            <a:pPr lvl="1"/>
            <a:r>
              <a:rPr lang="en-US" sz="1600" dirty="0"/>
              <a:t>I/</a:t>
            </a:r>
            <a:r>
              <a:rPr lang="en-US" sz="1600" dirty="0" err="1"/>
              <a:t>Os</a:t>
            </a:r>
            <a:r>
              <a:rPr lang="en-US" sz="1600" dirty="0"/>
              <a:t> violating the rules will be processed in a DM-SMR way. i.e., go to persistent cache</a:t>
            </a:r>
          </a:p>
          <a:p>
            <a:r>
              <a:rPr lang="en-US" sz="1800" dirty="0"/>
              <a:t>Host-Managed SMR (HM-SMR) – T10 and T13</a:t>
            </a:r>
          </a:p>
          <a:p>
            <a:pPr lvl="1"/>
            <a:r>
              <a:rPr lang="en-US" sz="1600" dirty="0"/>
              <a:t>The host has to strictly follow rules </a:t>
            </a:r>
          </a:p>
          <a:p>
            <a:pPr lvl="1"/>
            <a:r>
              <a:rPr lang="en-US" sz="1600" dirty="0"/>
              <a:t>I/</a:t>
            </a:r>
            <a:r>
              <a:rPr lang="en-US" sz="1600" dirty="0" err="1"/>
              <a:t>Os</a:t>
            </a:r>
            <a:r>
              <a:rPr lang="en-US" sz="1600" dirty="0"/>
              <a:t> violating the rules will be rejected</a:t>
            </a:r>
          </a:p>
          <a:p>
            <a:pPr lvl="1"/>
            <a:r>
              <a:rPr lang="en-US" sz="1600" dirty="0"/>
              <a:t>E.g., WD/HGST 10TB </a:t>
            </a:r>
            <a:r>
              <a:rPr lang="en-US" sz="1600" dirty="0" err="1"/>
              <a:t>UltraStar</a:t>
            </a:r>
            <a:r>
              <a:rPr lang="en-US" sz="1600" dirty="0"/>
              <a:t> Ha10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F8667B-BE36-D942-8FA7-AF607AF63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0846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479575-0FCB-654B-A424-21F6DD831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Basic</a:t>
            </a:r>
            <a:r>
              <a:rPr lang="zh-CN" altLang="en-US" dirty="0"/>
              <a:t> </a:t>
            </a:r>
            <a:r>
              <a:rPr lang="en-US" altLang="zh-CN" dirty="0"/>
              <a:t>Layout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SMR</a:t>
            </a:r>
            <a:r>
              <a:rPr lang="zh-CN" altLang="en-US" dirty="0"/>
              <a:t> </a:t>
            </a:r>
            <a:r>
              <a:rPr lang="en-US" altLang="zh-CN" dirty="0"/>
              <a:t>Drives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6AAF51-C85E-9248-82CF-32B8B7F98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36540"/>
            <a:ext cx="9036496" cy="3771636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Conventional</a:t>
            </a:r>
            <a:r>
              <a:rPr lang="zh-CN" altLang="en-US" sz="2000" dirty="0"/>
              <a:t> </a:t>
            </a:r>
            <a:r>
              <a:rPr lang="en-US" altLang="zh-CN" sz="2000" dirty="0"/>
              <a:t>Zones</a:t>
            </a:r>
          </a:p>
          <a:p>
            <a:pPr lvl="1"/>
            <a:r>
              <a:rPr lang="en-US" sz="1800" dirty="0"/>
              <a:t>Miscellaneous usages: metadata, journal, etc.</a:t>
            </a:r>
          </a:p>
          <a:p>
            <a:r>
              <a:rPr lang="en-US" sz="2000" dirty="0"/>
              <a:t>Shingled Zones</a:t>
            </a:r>
          </a:p>
          <a:p>
            <a:pPr lvl="1"/>
            <a:r>
              <a:rPr lang="en-US" sz="1800" dirty="0"/>
              <a:t>DM-SMR: Present a consecutive logical space to host </a:t>
            </a:r>
            <a:endParaRPr lang="en-US" sz="1600" dirty="0"/>
          </a:p>
          <a:p>
            <a:pPr lvl="1"/>
            <a:r>
              <a:rPr lang="en-US" sz="1800" dirty="0"/>
              <a:t>HM-SMR: </a:t>
            </a:r>
            <a:r>
              <a:rPr lang="en-US" altLang="zh-CN" sz="1800" dirty="0"/>
              <a:t>S</a:t>
            </a:r>
            <a:r>
              <a:rPr lang="en-US" sz="1800" dirty="0"/>
              <a:t>equential write required zones (fail violating I/</a:t>
            </a:r>
            <a:r>
              <a:rPr lang="en-US" sz="1800" dirty="0" err="1"/>
              <a:t>Os</a:t>
            </a:r>
            <a:r>
              <a:rPr lang="en-US" sz="1800" dirty="0"/>
              <a:t>)</a:t>
            </a:r>
          </a:p>
          <a:p>
            <a:pPr lvl="1"/>
            <a:r>
              <a:rPr lang="en-US" sz="1800" dirty="0"/>
              <a:t>HA-SMR: Sequential write preferred zones (direct violating I/</a:t>
            </a:r>
            <a:r>
              <a:rPr lang="en-US" sz="1800" dirty="0" err="1"/>
              <a:t>Os</a:t>
            </a:r>
            <a:r>
              <a:rPr lang="en-US" sz="1800" dirty="0"/>
              <a:t> to cache, GC later) </a:t>
            </a:r>
          </a:p>
          <a:p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89528C-2695-EF4C-A871-C3C58944AF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5616" y="3613811"/>
            <a:ext cx="6912768" cy="205435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A98F7D-5AB8-FE4A-9D2C-84E4B41B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65199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NVM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Non-volatile</a:t>
            </a:r>
            <a:r>
              <a:rPr lang="zh-CN" altLang="en-US" dirty="0"/>
              <a:t> </a:t>
            </a:r>
            <a:r>
              <a:rPr lang="en-US" altLang="zh-CN" dirty="0"/>
              <a:t>memory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995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br>
              <a:rPr lang="en-US" altLang="zh-CN" dirty="0"/>
            </a:b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optimizations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optimize file</a:t>
            </a:r>
            <a:r>
              <a:rPr lang="zh-CN" altLang="en-US" dirty="0"/>
              <a:t> </a:t>
            </a:r>
            <a:r>
              <a:rPr lang="en-US" altLang="zh-CN" dirty="0"/>
              <a:t>systems?</a:t>
            </a:r>
            <a:endParaRPr lang="zh-CN" altLang="en-US" dirty="0"/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2894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102" y="1129308"/>
            <a:ext cx="8028384" cy="3154008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NVM Technologies</a:t>
            </a:r>
            <a:endParaRPr lang="en-US" dirty="0">
              <a:effectLst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5494" y="4153644"/>
            <a:ext cx="8229600" cy="136815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chemeClr val="tx1"/>
                </a:solidFill>
              </a:rPr>
              <a:t>Persistent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chemeClr val="tx1"/>
                </a:solidFill>
              </a:rPr>
              <a:t>Short access time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chemeClr val="tx1"/>
                </a:solidFill>
              </a:rPr>
              <a:t>Byte addressable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7B447F-87FE-5C44-A7F9-ACEDFCF69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1335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452" y="1684721"/>
            <a:ext cx="6300192" cy="2436601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Store data in DRAM backed by NAND Flash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Capacity is hard to scale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NVDIMM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91352" y="3001516"/>
            <a:ext cx="4203430" cy="257259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4C2786-B51B-A549-83C6-170E34363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80211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Phase-Change Memory (PCM)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Store data within phase-change material </a:t>
            </a:r>
          </a:p>
          <a:p>
            <a:pPr lvl="1"/>
            <a:r>
              <a:rPr lang="en-US" dirty="0"/>
              <a:t>Amorphous phase: high resistivity (0) </a:t>
            </a:r>
          </a:p>
          <a:p>
            <a:pPr lvl="1"/>
            <a:r>
              <a:rPr lang="en-US" dirty="0"/>
              <a:t>Crystalline phase : low resistivity (1)</a:t>
            </a:r>
          </a:p>
          <a:p>
            <a:r>
              <a:rPr lang="en-US" dirty="0"/>
              <a:t>Set phase via current pulse</a:t>
            </a:r>
          </a:p>
          <a:p>
            <a:pPr lvl="1"/>
            <a:r>
              <a:rPr lang="en-US" dirty="0"/>
              <a:t>Fast cooling → Amorphous</a:t>
            </a:r>
          </a:p>
          <a:p>
            <a:pPr lvl="1"/>
            <a:r>
              <a:rPr lang="en-US" dirty="0"/>
              <a:t>Slow cooling → Crystalline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2160" y="2785492"/>
            <a:ext cx="2922805" cy="278549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92B0A-6B4E-604E-948F-C217D93B3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4777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Resistive RAM (RRAM)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Store data by dissolving ions within electrolyte </a:t>
            </a:r>
            <a:r>
              <a:rPr lang="en-US" dirty="0" err="1"/>
              <a:t>memris</a:t>
            </a:r>
            <a:r>
              <a:rPr lang="en-US" altLang="zh-CN" dirty="0" err="1"/>
              <a:t>ti</a:t>
            </a:r>
            <a:r>
              <a:rPr lang="en-US" dirty="0" err="1"/>
              <a:t>ve</a:t>
            </a:r>
            <a:r>
              <a:rPr lang="en-US" dirty="0"/>
              <a:t> material (e.g., </a:t>
            </a:r>
            <a:r>
              <a:rPr lang="en-US" dirty="0" err="1"/>
              <a:t>TiOx</a:t>
            </a:r>
            <a:r>
              <a:rPr lang="en-US" dirty="0"/>
              <a:t>)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488809"/>
            <a:ext cx="7560394" cy="26456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A3FFA9-1B24-BA43-A68F-69271A1F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8265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Spin-Transfer Torque RAM (STT-RAM)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Store data within magnetic-tunnel junction </a:t>
            </a:r>
          </a:p>
          <a:p>
            <a:pPr lvl="1"/>
            <a:r>
              <a:rPr lang="en-US" dirty="0"/>
              <a:t>Anti-parallel orientation: high resistance (0)</a:t>
            </a:r>
          </a:p>
          <a:p>
            <a:pPr lvl="1"/>
            <a:r>
              <a:rPr lang="en-US" dirty="0"/>
              <a:t>Parallel orientation: low resistance (1)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3608" y="2929508"/>
            <a:ext cx="6732612" cy="257103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DDDD6A-CC4E-F643-8FD3-621BD4E47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3417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3D-XPoint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9169" y="1131590"/>
            <a:ext cx="7055956" cy="40587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AC208B-B32F-D24F-A8E6-3184B92B4621}"/>
              </a:ext>
            </a:extLst>
          </p:cNvPr>
          <p:cNvSpPr txBox="1"/>
          <p:nvPr/>
        </p:nvSpPr>
        <p:spPr>
          <a:xfrm>
            <a:off x="27180" y="5407223"/>
            <a:ext cx="1197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Intel</a:t>
            </a:r>
            <a:endParaRPr lang="en-US" sz="1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8C691-E431-DF4B-A731-58CFDEB3C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4507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3D-XPoint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9169" y="1318916"/>
            <a:ext cx="7055956" cy="36840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AC208B-B32F-D24F-A8E6-3184B92B4621}"/>
              </a:ext>
            </a:extLst>
          </p:cNvPr>
          <p:cNvSpPr txBox="1"/>
          <p:nvPr/>
        </p:nvSpPr>
        <p:spPr>
          <a:xfrm>
            <a:off x="27180" y="5407223"/>
            <a:ext cx="1197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Intel</a:t>
            </a:r>
            <a:endParaRPr lang="en-US" sz="1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FBABCF-88BD-E547-913B-789211AC4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45514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3D-XPoint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C208B-B32F-D24F-A8E6-3184B92B4621}"/>
              </a:ext>
            </a:extLst>
          </p:cNvPr>
          <p:cNvSpPr txBox="1"/>
          <p:nvPr/>
        </p:nvSpPr>
        <p:spPr>
          <a:xfrm>
            <a:off x="27180" y="5407223"/>
            <a:ext cx="1197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Intel</a:t>
            </a:r>
            <a:endParaRPr lang="en-US" sz="14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14215A-0ACA-0144-B699-ABC3FBE52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496" y="971683"/>
            <a:ext cx="4536504" cy="37716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683905-A16B-F046-90FC-C010A978F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5976" y="933317"/>
            <a:ext cx="5080000" cy="381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625EE2-8FA6-3242-873C-AAF0AEC74AE0}"/>
              </a:ext>
            </a:extLst>
          </p:cNvPr>
          <p:cNvSpPr txBox="1"/>
          <p:nvPr/>
        </p:nvSpPr>
        <p:spPr>
          <a:xfrm>
            <a:off x="1162474" y="4781683"/>
            <a:ext cx="2282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Intel </a:t>
            </a:r>
            <a:r>
              <a:rPr lang="en-US" altLang="zh-CN" dirty="0" err="1"/>
              <a:t>Optane</a:t>
            </a:r>
            <a:r>
              <a:rPr lang="en-US" altLang="zh-CN" dirty="0"/>
              <a:t> SSD 800P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49A7BF-5692-C441-9B45-C4150DEAAD91}"/>
              </a:ext>
            </a:extLst>
          </p:cNvPr>
          <p:cNvSpPr txBox="1"/>
          <p:nvPr/>
        </p:nvSpPr>
        <p:spPr>
          <a:xfrm>
            <a:off x="5144054" y="4743317"/>
            <a:ext cx="3503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</a:t>
            </a:r>
            <a:r>
              <a:rPr lang="en-US" dirty="0" err="1"/>
              <a:t>Optane</a:t>
            </a:r>
            <a:r>
              <a:rPr lang="en-US" dirty="0"/>
              <a:t> DC Persistent Memory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1E682A4-3F9F-9649-847C-6376CA51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547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3D-XPoint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C208B-B32F-D24F-A8E6-3184B92B4621}"/>
              </a:ext>
            </a:extLst>
          </p:cNvPr>
          <p:cNvSpPr txBox="1"/>
          <p:nvPr/>
        </p:nvSpPr>
        <p:spPr>
          <a:xfrm>
            <a:off x="27180" y="5407223"/>
            <a:ext cx="1197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Fig.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Intel</a:t>
            </a:r>
            <a:endParaRPr lang="en-US" sz="14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14215A-0ACA-0144-B699-ABC3FBE52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24880" y="1093371"/>
            <a:ext cx="2282548" cy="18977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683905-A16B-F046-90FC-C010A978FD9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3111" y="1142195"/>
            <a:ext cx="2556009" cy="19170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625EE2-8FA6-3242-873C-AAF0AEC74AE0}"/>
              </a:ext>
            </a:extLst>
          </p:cNvPr>
          <p:cNvSpPr txBox="1"/>
          <p:nvPr/>
        </p:nvSpPr>
        <p:spPr>
          <a:xfrm>
            <a:off x="1022468" y="3029440"/>
            <a:ext cx="2282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Intel </a:t>
            </a:r>
            <a:r>
              <a:rPr lang="en-US" altLang="zh-CN" dirty="0" err="1"/>
              <a:t>Optane</a:t>
            </a:r>
            <a:r>
              <a:rPr lang="en-US" altLang="zh-CN" dirty="0"/>
              <a:t> SSD 800P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49A7BF-5692-C441-9B45-C4150DEAAD91}"/>
              </a:ext>
            </a:extLst>
          </p:cNvPr>
          <p:cNvSpPr txBox="1"/>
          <p:nvPr/>
        </p:nvSpPr>
        <p:spPr>
          <a:xfrm>
            <a:off x="5004048" y="2991074"/>
            <a:ext cx="3503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</a:t>
            </a:r>
            <a:r>
              <a:rPr lang="en-US" dirty="0" err="1"/>
              <a:t>Optane</a:t>
            </a:r>
            <a:r>
              <a:rPr lang="en-US" dirty="0"/>
              <a:t> DC Persistent Memory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30F5A9-0006-334C-8058-C6B88B5B8537}"/>
              </a:ext>
            </a:extLst>
          </p:cNvPr>
          <p:cNvSpPr txBox="1"/>
          <p:nvPr/>
        </p:nvSpPr>
        <p:spPr>
          <a:xfrm>
            <a:off x="179512" y="3698299"/>
            <a:ext cx="46085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Block</a:t>
            </a:r>
            <a:r>
              <a:rPr lang="zh-CN" altLang="en-US" sz="2400" dirty="0"/>
              <a:t> </a:t>
            </a:r>
            <a:r>
              <a:rPr lang="en-US" altLang="zh-CN" sz="2400" dirty="0"/>
              <a:t>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No</a:t>
            </a:r>
            <a:r>
              <a:rPr lang="zh-CN" altLang="en-US" sz="2400" dirty="0"/>
              <a:t> </a:t>
            </a:r>
            <a:r>
              <a:rPr lang="en-US" altLang="zh-CN" sz="2400" dirty="0"/>
              <a:t>erase</a:t>
            </a:r>
            <a:r>
              <a:rPr lang="zh-CN" altLang="en-US" sz="2400" dirty="0"/>
              <a:t> </a:t>
            </a:r>
            <a:r>
              <a:rPr lang="en-US" altLang="zh-CN" sz="2400" dirty="0"/>
              <a:t>(thus,</a:t>
            </a:r>
            <a:r>
              <a:rPr lang="zh-CN" altLang="en-US" sz="2400" dirty="0"/>
              <a:t> </a:t>
            </a:r>
            <a:r>
              <a:rPr lang="en-US" altLang="zh-CN" sz="2400" dirty="0"/>
              <a:t>no</a:t>
            </a:r>
            <a:r>
              <a:rPr lang="zh-CN" altLang="en-US" sz="2400" dirty="0"/>
              <a:t> </a:t>
            </a:r>
            <a:r>
              <a:rPr lang="en-US" altLang="zh-CN" sz="2400" dirty="0"/>
              <a:t>GC)</a:t>
            </a:r>
            <a:r>
              <a:rPr lang="zh-CN" altLang="en-US" sz="2400" dirty="0"/>
              <a:t> </a:t>
            </a:r>
            <a:r>
              <a:rPr lang="en-US" altLang="zh-CN" sz="2400" dirty="0"/>
              <a:t>necessary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Smaller/stable</a:t>
            </a:r>
            <a:r>
              <a:rPr lang="zh-CN" altLang="en-US" sz="2400" dirty="0"/>
              <a:t> </a:t>
            </a:r>
            <a:r>
              <a:rPr lang="en-US" altLang="zh-CN" sz="2400" dirty="0"/>
              <a:t>latency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Wear-leveling</a:t>
            </a:r>
            <a:r>
              <a:rPr lang="zh-CN" altLang="en-US" sz="2400" dirty="0"/>
              <a:t> </a:t>
            </a:r>
            <a:r>
              <a:rPr lang="en-US" altLang="zh-CN" sz="2400" dirty="0"/>
              <a:t>still</a:t>
            </a:r>
            <a:r>
              <a:rPr lang="zh-CN" altLang="en-US" sz="2400" dirty="0"/>
              <a:t> </a:t>
            </a:r>
            <a:r>
              <a:rPr lang="en-US" altLang="zh-CN" sz="2400" dirty="0"/>
              <a:t>needed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DF40A3-8337-BE45-88B3-B382C84CC30A}"/>
              </a:ext>
            </a:extLst>
          </p:cNvPr>
          <p:cNvSpPr txBox="1"/>
          <p:nvPr/>
        </p:nvSpPr>
        <p:spPr>
          <a:xfrm>
            <a:off x="4788024" y="3398772"/>
            <a:ext cx="46085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Byte-addressable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Wear-leveling</a:t>
            </a:r>
            <a:r>
              <a:rPr lang="zh-CN" altLang="en-US" sz="2400" dirty="0"/>
              <a:t> </a:t>
            </a:r>
            <a:r>
              <a:rPr lang="en-US" altLang="zh-CN" sz="2400" dirty="0"/>
              <a:t>still</a:t>
            </a:r>
            <a:r>
              <a:rPr lang="zh-CN" altLang="en-US" sz="2400" dirty="0"/>
              <a:t> </a:t>
            </a:r>
            <a:r>
              <a:rPr lang="en-US" altLang="zh-CN" sz="2400" dirty="0"/>
              <a:t>needed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err="1"/>
              <a:t>Perisistence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Higher</a:t>
            </a:r>
            <a:r>
              <a:rPr lang="zh-CN" altLang="en-US" sz="2400" dirty="0"/>
              <a:t> </a:t>
            </a:r>
            <a:r>
              <a:rPr lang="en-US" altLang="zh-CN" sz="2400" dirty="0"/>
              <a:t>density</a:t>
            </a:r>
            <a:r>
              <a:rPr lang="zh-CN" altLang="en-US" sz="2400" dirty="0"/>
              <a:t> </a:t>
            </a:r>
            <a:r>
              <a:rPr lang="en-US" altLang="zh-CN" sz="2400" dirty="0"/>
              <a:t>(512GB/DIMM)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&lt;10X</a:t>
            </a:r>
            <a:r>
              <a:rPr lang="zh-CN" altLang="en-US" sz="2400" dirty="0"/>
              <a:t> </a:t>
            </a:r>
            <a:r>
              <a:rPr lang="en-US" altLang="zh-CN" sz="2400" dirty="0"/>
              <a:t>slower</a:t>
            </a:r>
            <a:r>
              <a:rPr lang="zh-CN" altLang="en-US" sz="2400" dirty="0"/>
              <a:t> </a:t>
            </a:r>
            <a:r>
              <a:rPr lang="en-US" altLang="zh-CN" sz="2400" dirty="0"/>
              <a:t>than</a:t>
            </a:r>
            <a:r>
              <a:rPr lang="zh-CN" altLang="en-US" sz="2400" dirty="0"/>
              <a:t> </a:t>
            </a:r>
            <a:r>
              <a:rPr lang="en-US" altLang="zh-CN" sz="2400" dirty="0"/>
              <a:t>DRAM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Less</a:t>
            </a:r>
            <a:r>
              <a:rPr lang="zh-CN" altLang="en-US" sz="2400" dirty="0"/>
              <a:t> </a:t>
            </a:r>
            <a:r>
              <a:rPr lang="en-US" altLang="zh-CN" sz="2400" dirty="0"/>
              <a:t>bandwidth</a:t>
            </a:r>
            <a:r>
              <a:rPr lang="zh-CN" altLang="en-US" sz="2400" dirty="0"/>
              <a:t> </a:t>
            </a:r>
            <a:r>
              <a:rPr lang="en-US" altLang="zh-CN" sz="2400" dirty="0"/>
              <a:t>than</a:t>
            </a:r>
            <a:r>
              <a:rPr lang="zh-CN" altLang="en-US" sz="2400" dirty="0"/>
              <a:t> </a:t>
            </a:r>
            <a:r>
              <a:rPr lang="en-US" altLang="zh-CN" sz="2400" dirty="0"/>
              <a:t>DRAM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3AA0F8-9B58-FE4A-9A83-A21A5913A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514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F24BF5-C2C6-9447-8B89-154F260E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480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8D2C47-A45F-AF45-BD5E-F0BA97EE3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Dimensions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853FD-F113-0D45-8E1B-65D239835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548335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Performance</a:t>
            </a:r>
          </a:p>
          <a:p>
            <a:pPr lvl="1"/>
            <a:r>
              <a:rPr lang="en-US" altLang="zh-CN" dirty="0"/>
              <a:t>Latency/tail</a:t>
            </a:r>
            <a:r>
              <a:rPr lang="zh-CN" altLang="en-US" dirty="0"/>
              <a:t> </a:t>
            </a:r>
            <a:r>
              <a:rPr lang="en-US" altLang="zh-CN" dirty="0"/>
              <a:t>latency/throughput/scalability</a:t>
            </a:r>
          </a:p>
          <a:p>
            <a:pPr lvl="1"/>
            <a:r>
              <a:rPr lang="en-US" altLang="zh-CN" dirty="0"/>
              <a:t>Aged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</a:p>
          <a:p>
            <a:r>
              <a:rPr lang="en-US" dirty="0"/>
              <a:t>Crash</a:t>
            </a:r>
            <a:r>
              <a:rPr lang="zh-CN" altLang="en-US" dirty="0"/>
              <a:t> </a:t>
            </a:r>
            <a:r>
              <a:rPr lang="en-US" altLang="zh-CN" dirty="0"/>
              <a:t>consistency</a:t>
            </a:r>
          </a:p>
          <a:p>
            <a:r>
              <a:rPr lang="en-US" altLang="zh-CN" dirty="0"/>
              <a:t>Recovery</a:t>
            </a:r>
          </a:p>
          <a:p>
            <a:r>
              <a:rPr lang="en-US" altLang="zh-CN" dirty="0"/>
              <a:t>Reliability</a:t>
            </a:r>
          </a:p>
          <a:p>
            <a:pPr lvl="1"/>
            <a:r>
              <a:rPr lang="en-US" altLang="zh-CN" dirty="0"/>
              <a:t>Robustness,</a:t>
            </a:r>
            <a:r>
              <a:rPr lang="zh-CN" altLang="en-US" dirty="0"/>
              <a:t> </a:t>
            </a:r>
            <a:r>
              <a:rPr lang="en-US" altLang="zh-CN" dirty="0"/>
              <a:t>wear-leveling,</a:t>
            </a:r>
            <a:r>
              <a:rPr lang="zh-CN" altLang="en-US" dirty="0"/>
              <a:t> </a:t>
            </a:r>
            <a:r>
              <a:rPr lang="en-US" altLang="zh-CN" dirty="0"/>
              <a:t>fragmentation,</a:t>
            </a:r>
            <a:r>
              <a:rPr lang="zh-CN" altLang="en-US" dirty="0"/>
              <a:t> </a:t>
            </a:r>
            <a:r>
              <a:rPr lang="en-US" altLang="zh-CN" dirty="0"/>
              <a:t>...</a:t>
            </a:r>
          </a:p>
          <a:p>
            <a:r>
              <a:rPr lang="en-US" altLang="zh-CN" dirty="0"/>
              <a:t>...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78E90C1-892C-CD42-9186-0DBBDA3F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5296960"/>
            <a:ext cx="2133600" cy="304271"/>
          </a:xfrm>
        </p:spPr>
        <p:txBody>
          <a:bodyPr/>
          <a:lstStyle/>
          <a:p>
            <a:fld id="{ADE361C3-C043-4A6E-BDCE-8DA1E7D90A3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1494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CA8DA-DECD-B544-9816-CB7C62D47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143E0B-EC0F-3443-92DB-6322A05DA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lvl="1"/>
            <a:r>
              <a:rPr lang="en-US" altLang="zh-CN" dirty="0"/>
              <a:t>Slow</a:t>
            </a:r>
            <a:r>
              <a:rPr lang="zh-CN" altLang="en-US" dirty="0"/>
              <a:t> </a:t>
            </a:r>
            <a:r>
              <a:rPr lang="en-US" altLang="zh-CN" dirty="0"/>
              <a:t>due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  <a:r>
              <a:rPr lang="zh-CN" altLang="en-US" dirty="0"/>
              <a:t> </a:t>
            </a:r>
            <a:r>
              <a:rPr lang="en-US" altLang="zh-CN" dirty="0"/>
              <a:t>(bad</a:t>
            </a:r>
            <a:r>
              <a:rPr lang="zh-CN" altLang="en-US" dirty="0"/>
              <a:t> </a:t>
            </a:r>
            <a:r>
              <a:rPr lang="en-US" altLang="zh-CN" dirty="0"/>
              <a:t>locality)</a:t>
            </a:r>
          </a:p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lvl="1"/>
            <a:r>
              <a:rPr lang="en-US" altLang="zh-CN" dirty="0"/>
              <a:t>Cylinder</a:t>
            </a:r>
            <a:r>
              <a:rPr lang="zh-CN" altLang="en-US" dirty="0"/>
              <a:t> </a:t>
            </a:r>
            <a:r>
              <a:rPr lang="en-US" altLang="zh-CN" dirty="0"/>
              <a:t>groups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Fragments</a:t>
            </a:r>
            <a:endParaRPr lang="en-US" dirty="0"/>
          </a:p>
          <a:p>
            <a:pPr lvl="1"/>
            <a:r>
              <a:rPr lang="en-US" altLang="zh-CN" dirty="0"/>
              <a:t>Parameterization</a:t>
            </a:r>
          </a:p>
          <a:p>
            <a:pPr lvl="1"/>
            <a:r>
              <a:rPr lang="en-US" altLang="zh-CN" dirty="0"/>
              <a:t>Layout</a:t>
            </a:r>
            <a:r>
              <a:rPr lang="zh-CN" altLang="en-US" dirty="0"/>
              <a:t> </a:t>
            </a:r>
            <a:r>
              <a:rPr lang="en-US" altLang="zh-CN" dirty="0"/>
              <a:t>policies</a:t>
            </a:r>
          </a:p>
          <a:p>
            <a:pPr lvl="1"/>
            <a:r>
              <a:rPr lang="en-US" altLang="zh-CN" dirty="0"/>
              <a:t>Functional</a:t>
            </a:r>
            <a:r>
              <a:rPr lang="zh-CN" altLang="en-US" dirty="0"/>
              <a:t> </a:t>
            </a:r>
            <a:r>
              <a:rPr lang="en-US" altLang="zh-CN" dirty="0"/>
              <a:t>enhancements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183CD5-63A5-E547-87BE-0FF2B0FDC254}"/>
              </a:ext>
            </a:extLst>
          </p:cNvPr>
          <p:cNvSpPr/>
          <p:nvPr/>
        </p:nvSpPr>
        <p:spPr>
          <a:xfrm>
            <a:off x="299796" y="5144628"/>
            <a:ext cx="8229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</a:rPr>
              <a:t>Q:</a:t>
            </a:r>
            <a:r>
              <a:rPr lang="zh-CN" altLang="en-US" sz="2400" b="1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How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to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design/optimize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file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systems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for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different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scenarios?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722F9-D592-7949-A453-C29CA69AF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1989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210DC-ADE9-2341-8F7C-CDFC808E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Media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98608-6AF2-CC4E-9697-9F45ED32E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0"/>
            <a:ext cx="5482952" cy="4152633"/>
          </a:xfrm>
        </p:spPr>
        <p:txBody>
          <a:bodyPr>
            <a:normAutofit fontScale="92500"/>
          </a:bodyPr>
          <a:lstStyle/>
          <a:p>
            <a:r>
              <a:rPr lang="en-US" altLang="zh-CN" dirty="0"/>
              <a:t>Flash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</a:p>
          <a:p>
            <a:pPr lvl="1"/>
            <a:r>
              <a:rPr lang="en-US" altLang="zh-CN" dirty="0"/>
              <a:t>NOR</a:t>
            </a:r>
            <a:r>
              <a:rPr lang="zh-CN" altLang="en-US" dirty="0"/>
              <a:t> </a:t>
            </a:r>
            <a:r>
              <a:rPr lang="en-US" altLang="zh-CN" dirty="0"/>
              <a:t>vs.</a:t>
            </a:r>
            <a:r>
              <a:rPr lang="zh-CN" altLang="en-US" dirty="0"/>
              <a:t> </a:t>
            </a:r>
            <a:r>
              <a:rPr lang="en-US" altLang="zh-CN" dirty="0"/>
              <a:t>NAND</a:t>
            </a:r>
          </a:p>
          <a:p>
            <a:pPr lvl="1"/>
            <a:r>
              <a:rPr lang="en-US" altLang="zh-CN" dirty="0"/>
              <a:t>SLC,</a:t>
            </a:r>
            <a:r>
              <a:rPr lang="zh-CN" altLang="en-US" dirty="0"/>
              <a:t> </a:t>
            </a:r>
            <a:r>
              <a:rPr lang="en-US" altLang="zh-CN" dirty="0"/>
              <a:t>MLC,</a:t>
            </a:r>
            <a:r>
              <a:rPr lang="zh-CN" altLang="en-US" dirty="0"/>
              <a:t> </a:t>
            </a:r>
            <a:r>
              <a:rPr lang="en-US" altLang="zh-CN" dirty="0"/>
              <a:t>TLC,</a:t>
            </a:r>
            <a:r>
              <a:rPr lang="zh-CN" altLang="en-US" dirty="0"/>
              <a:t> </a:t>
            </a:r>
            <a:r>
              <a:rPr lang="en-US" altLang="zh-CN" dirty="0"/>
              <a:t>QLC</a:t>
            </a:r>
          </a:p>
          <a:p>
            <a:pPr lvl="1"/>
            <a:r>
              <a:rPr lang="en-US" altLang="zh-CN" dirty="0"/>
              <a:t>P/E</a:t>
            </a:r>
            <a:r>
              <a:rPr lang="zh-CN" altLang="en-US" dirty="0"/>
              <a:t> </a:t>
            </a:r>
            <a:r>
              <a:rPr lang="en-US" altLang="zh-CN" dirty="0"/>
              <a:t>cycle,</a:t>
            </a:r>
            <a:r>
              <a:rPr lang="zh-CN" altLang="en-US" dirty="0"/>
              <a:t> </a:t>
            </a:r>
            <a:r>
              <a:rPr lang="en-US" altLang="zh-CN" dirty="0"/>
              <a:t>FTL,</a:t>
            </a:r>
            <a:r>
              <a:rPr lang="zh-CN" altLang="en-US" dirty="0"/>
              <a:t> </a:t>
            </a:r>
            <a:r>
              <a:rPr lang="en-US" altLang="zh-CN" dirty="0"/>
              <a:t>GC,</a:t>
            </a:r>
            <a:r>
              <a:rPr lang="zh-CN" altLang="en-US" dirty="0"/>
              <a:t> </a:t>
            </a:r>
            <a:r>
              <a:rPr lang="en-US" altLang="zh-CN" dirty="0"/>
              <a:t>endurance</a:t>
            </a:r>
          </a:p>
          <a:p>
            <a:pPr lvl="1"/>
            <a:r>
              <a:rPr lang="en-US" dirty="0"/>
              <a:t>Op</a:t>
            </a:r>
            <a:r>
              <a:rPr lang="en-US" altLang="zh-CN" dirty="0"/>
              <a:t>en-channel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</a:p>
          <a:p>
            <a:r>
              <a:rPr lang="en-US" dirty="0"/>
              <a:t>SMR</a:t>
            </a:r>
          </a:p>
          <a:p>
            <a:pPr lvl="1"/>
            <a:r>
              <a:rPr lang="en-US" altLang="zh-CN" dirty="0"/>
              <a:t>Overlapping</a:t>
            </a:r>
            <a:r>
              <a:rPr lang="zh-CN" altLang="en-US" dirty="0"/>
              <a:t> </a:t>
            </a:r>
            <a:r>
              <a:rPr lang="en-US" altLang="zh-CN" dirty="0"/>
              <a:t>tracks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higher</a:t>
            </a:r>
            <a:r>
              <a:rPr lang="zh-CN" altLang="en-US" dirty="0"/>
              <a:t> </a:t>
            </a:r>
            <a:r>
              <a:rPr lang="en-US" altLang="zh-CN" dirty="0"/>
              <a:t>density</a:t>
            </a:r>
          </a:p>
          <a:p>
            <a:pPr lvl="1"/>
            <a:r>
              <a:rPr lang="en-US" altLang="zh-CN" dirty="0"/>
              <a:t>Sequential</a:t>
            </a:r>
            <a:r>
              <a:rPr lang="zh-CN" altLang="en-US" dirty="0"/>
              <a:t> </a:t>
            </a:r>
            <a:r>
              <a:rPr lang="en-US" altLang="zh-CN" dirty="0"/>
              <a:t>writes,</a:t>
            </a:r>
            <a:r>
              <a:rPr lang="zh-CN" altLang="en-US" dirty="0"/>
              <a:t> </a:t>
            </a:r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reads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078C5DA-7ADE-8B46-A43D-DF046DBB0A98}"/>
              </a:ext>
            </a:extLst>
          </p:cNvPr>
          <p:cNvSpPr txBox="1">
            <a:spLocks/>
          </p:cNvSpPr>
          <p:nvPr/>
        </p:nvSpPr>
        <p:spPr>
          <a:xfrm>
            <a:off x="4572000" y="1333500"/>
            <a:ext cx="4608512" cy="4152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Font typeface="Arial" pitchFamily="34" charset="0"/>
              <a:buChar char="•"/>
              <a:defRPr sz="2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  <a:lvl2pPr marL="742950" indent="-28575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»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NVM</a:t>
            </a:r>
          </a:p>
          <a:p>
            <a:pPr lvl="1"/>
            <a:r>
              <a:rPr lang="en-US" altLang="zh-CN" sz="2000" dirty="0"/>
              <a:t>NVDIMM,</a:t>
            </a:r>
            <a:r>
              <a:rPr lang="zh-CN" altLang="en-US" sz="2000" dirty="0"/>
              <a:t> </a:t>
            </a:r>
            <a:r>
              <a:rPr lang="en-US" altLang="zh-CN" sz="2000" dirty="0"/>
              <a:t>PCM,</a:t>
            </a:r>
            <a:r>
              <a:rPr lang="zh-CN" altLang="en-US" sz="2000" dirty="0"/>
              <a:t> </a:t>
            </a:r>
            <a:r>
              <a:rPr lang="en-US" altLang="zh-CN" sz="2000" dirty="0"/>
              <a:t>RRAM,</a:t>
            </a:r>
            <a:r>
              <a:rPr lang="zh-CN" altLang="en-US" sz="2000" dirty="0"/>
              <a:t> </a:t>
            </a:r>
            <a:r>
              <a:rPr lang="en-US" altLang="zh-CN" sz="2000" dirty="0"/>
              <a:t>STT-RAM</a:t>
            </a:r>
          </a:p>
          <a:p>
            <a:pPr lvl="1"/>
            <a:r>
              <a:rPr lang="en-US" altLang="zh-CN" sz="2000" dirty="0"/>
              <a:t>3D-XPoint</a:t>
            </a:r>
            <a:r>
              <a:rPr lang="zh-CN" altLang="en-US" sz="2000" dirty="0"/>
              <a:t> </a:t>
            </a:r>
            <a:r>
              <a:rPr lang="en-US" altLang="zh-CN" sz="2000" dirty="0"/>
              <a:t>SSD</a:t>
            </a:r>
          </a:p>
          <a:p>
            <a:pPr lvl="1"/>
            <a:r>
              <a:rPr lang="en-US" altLang="zh-CN" sz="2000" dirty="0"/>
              <a:t>3D-XPoint</a:t>
            </a:r>
            <a:r>
              <a:rPr lang="zh-CN" altLang="en-US" sz="2000" dirty="0"/>
              <a:t> </a:t>
            </a:r>
            <a:r>
              <a:rPr lang="en-US" altLang="zh-CN" sz="2000" dirty="0"/>
              <a:t>Persistent</a:t>
            </a:r>
            <a:r>
              <a:rPr lang="zh-CN" altLang="en-US" sz="2000" dirty="0"/>
              <a:t> </a:t>
            </a:r>
            <a:r>
              <a:rPr lang="en-US" altLang="zh-CN" sz="2000" dirty="0"/>
              <a:t>Memory</a:t>
            </a:r>
          </a:p>
          <a:p>
            <a:pPr lvl="2"/>
            <a:r>
              <a:rPr lang="en-US" altLang="zh-CN" sz="1800" dirty="0"/>
              <a:t>Byte-addressability</a:t>
            </a:r>
          </a:p>
          <a:p>
            <a:pPr lvl="2"/>
            <a:r>
              <a:rPr lang="en-US" altLang="zh-CN" sz="1800" dirty="0"/>
              <a:t>Near-DRAM</a:t>
            </a:r>
            <a:r>
              <a:rPr lang="zh-CN" altLang="en-US" sz="1800" dirty="0"/>
              <a:t> </a:t>
            </a:r>
            <a:r>
              <a:rPr lang="en-US" altLang="zh-CN" sz="1800" dirty="0"/>
              <a:t>performance</a:t>
            </a:r>
          </a:p>
          <a:p>
            <a:pPr lvl="2"/>
            <a:r>
              <a:rPr lang="en-US" altLang="zh-CN" sz="1800" dirty="0"/>
              <a:t>Persistence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D02CA2-91A3-DB4F-9AAB-FC8CD61FC630}"/>
              </a:ext>
            </a:extLst>
          </p:cNvPr>
          <p:cNvSpPr/>
          <p:nvPr/>
        </p:nvSpPr>
        <p:spPr>
          <a:xfrm>
            <a:off x="299796" y="5233764"/>
            <a:ext cx="88442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</a:rPr>
              <a:t>Q:</a:t>
            </a:r>
            <a:r>
              <a:rPr lang="zh-CN" altLang="en-US" sz="2400" b="1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How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to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design/optimize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file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systems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for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different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>
                <a:solidFill>
                  <a:srgbClr val="C00000"/>
                </a:solidFill>
              </a:rPr>
              <a:t>media/storage?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CB7C0-A6BE-6846-B1E3-8292606DA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2082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9E9D8-43FC-B948-BC48-CA5139A08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Questions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20CC3-0706-404C-8BE7-B3D80CDD7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Design/Optimize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</a:p>
          <a:p>
            <a:pPr lvl="1"/>
            <a:r>
              <a:rPr lang="en-US" altLang="zh-CN" dirty="0"/>
              <a:t>sparse</a:t>
            </a:r>
            <a:r>
              <a:rPr lang="zh-CN" altLang="en-US" dirty="0"/>
              <a:t> </a:t>
            </a:r>
            <a:r>
              <a:rPr lang="en-US" altLang="zh-CN" dirty="0"/>
              <a:t>files? </a:t>
            </a:r>
          </a:p>
          <a:p>
            <a:pPr lvl="1"/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directories?</a:t>
            </a:r>
          </a:p>
          <a:p>
            <a:pPr lvl="1"/>
            <a:r>
              <a:rPr lang="en-US" altLang="zh-CN" dirty="0"/>
              <a:t>log</a:t>
            </a:r>
            <a:r>
              <a:rPr lang="zh-CN" altLang="en-US" dirty="0"/>
              <a:t> </a:t>
            </a:r>
            <a:r>
              <a:rPr lang="en-US" altLang="zh-CN" dirty="0"/>
              <a:t>files?</a:t>
            </a:r>
          </a:p>
          <a:p>
            <a:pPr lvl="1"/>
            <a:r>
              <a:rPr lang="en-US" altLang="zh-CN" dirty="0"/>
              <a:t>SMR</a:t>
            </a:r>
            <a:r>
              <a:rPr lang="zh-CN" altLang="en-US" dirty="0"/>
              <a:t> </a:t>
            </a:r>
            <a:r>
              <a:rPr lang="en-US" altLang="zh-CN" dirty="0"/>
              <a:t>disks?</a:t>
            </a:r>
          </a:p>
          <a:p>
            <a:pPr lvl="1"/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small</a:t>
            </a:r>
            <a:r>
              <a:rPr lang="zh-CN" altLang="en-US" dirty="0"/>
              <a:t> </a:t>
            </a:r>
            <a:r>
              <a:rPr lang="en-US" altLang="zh-CN" dirty="0"/>
              <a:t>NVM?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0DBA6F-9EE2-A444-ACE5-96FFBFFA1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8371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Review:</a:t>
            </a:r>
            <a:r>
              <a:rPr lang="zh-CN" altLang="en-US" dirty="0"/>
              <a:t> </a:t>
            </a:r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8AC6A6-8414-314B-B109-388F0C2AA958}"/>
              </a:ext>
            </a:extLst>
          </p:cNvPr>
          <p:cNvSpPr/>
          <p:nvPr/>
        </p:nvSpPr>
        <p:spPr>
          <a:xfrm>
            <a:off x="611560" y="2137420"/>
            <a:ext cx="8075240" cy="43204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904790-7706-1647-B456-0EE6CF471744}"/>
              </a:ext>
            </a:extLst>
          </p:cNvPr>
          <p:cNvSpPr/>
          <p:nvPr/>
        </p:nvSpPr>
        <p:spPr>
          <a:xfrm>
            <a:off x="1039500" y="2137420"/>
            <a:ext cx="1098848" cy="4320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altLang="zh-CN" dirty="0"/>
              <a:t>Superblock</a:t>
            </a:r>
            <a:endParaRPr lang="en-US" dirty="0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1E20F73-3865-4A41-9609-30BCC1302939}"/>
              </a:ext>
            </a:extLst>
          </p:cNvPr>
          <p:cNvGrpSpPr/>
          <p:nvPr/>
        </p:nvGrpSpPr>
        <p:grpSpPr>
          <a:xfrm>
            <a:off x="762861" y="2137281"/>
            <a:ext cx="2660944" cy="3336362"/>
            <a:chOff x="762861" y="2137281"/>
            <a:chExt cx="2660944" cy="3336362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72ECA86-E8DD-9145-B6DE-F6F16FE4F057}"/>
                </a:ext>
              </a:extLst>
            </p:cNvPr>
            <p:cNvSpPr/>
            <p:nvPr/>
          </p:nvSpPr>
          <p:spPr>
            <a:xfrm>
              <a:off x="763960" y="5200524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98F99C48-5B1B-F348-9DB1-9A47FCA9CA4D}"/>
                </a:ext>
              </a:extLst>
            </p:cNvPr>
            <p:cNvSpPr/>
            <p:nvPr/>
          </p:nvSpPr>
          <p:spPr>
            <a:xfrm>
              <a:off x="763960" y="4927405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BA79471-13EF-8C4D-9D71-A439310EF9C4}"/>
                </a:ext>
              </a:extLst>
            </p:cNvPr>
            <p:cNvSpPr/>
            <p:nvPr/>
          </p:nvSpPr>
          <p:spPr>
            <a:xfrm>
              <a:off x="763960" y="4654147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D13556A-A59C-8046-A5EA-EBD2B2D52AE3}"/>
                </a:ext>
              </a:extLst>
            </p:cNvPr>
            <p:cNvSpPr/>
            <p:nvPr/>
          </p:nvSpPr>
          <p:spPr>
            <a:xfrm>
              <a:off x="763959" y="4380889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B74685A-C0FA-6443-BC48-074B23813A56}"/>
                </a:ext>
              </a:extLst>
            </p:cNvPr>
            <p:cNvSpPr/>
            <p:nvPr/>
          </p:nvSpPr>
          <p:spPr>
            <a:xfrm>
              <a:off x="763959" y="4107631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55A4D606-E7AC-1B48-BB63-B047F39F36CE}"/>
                </a:ext>
              </a:extLst>
            </p:cNvPr>
            <p:cNvSpPr/>
            <p:nvPr/>
          </p:nvSpPr>
          <p:spPr>
            <a:xfrm>
              <a:off x="763593" y="3834442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0D771487-2B67-0C48-BE4A-E7E326EC4A0F}"/>
                </a:ext>
              </a:extLst>
            </p:cNvPr>
            <p:cNvSpPr/>
            <p:nvPr/>
          </p:nvSpPr>
          <p:spPr>
            <a:xfrm>
              <a:off x="762861" y="3571472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07CE9DE-4F0E-8C48-9833-24A77DA58CA2}"/>
                </a:ext>
              </a:extLst>
            </p:cNvPr>
            <p:cNvSpPr/>
            <p:nvPr/>
          </p:nvSpPr>
          <p:spPr>
            <a:xfrm>
              <a:off x="764172" y="3298283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5C45CAAC-716A-5442-8A4C-FC94FE1BFF58}"/>
                </a:ext>
              </a:extLst>
            </p:cNvPr>
            <p:cNvSpPr/>
            <p:nvPr/>
          </p:nvSpPr>
          <p:spPr>
            <a:xfrm>
              <a:off x="762861" y="3030238"/>
              <a:ext cx="533389" cy="2731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2B875BC-8CC0-264A-830B-3145CA9F1CEF}"/>
                </a:ext>
              </a:extLst>
            </p:cNvPr>
            <p:cNvCxnSpPr/>
            <p:nvPr/>
          </p:nvCxnSpPr>
          <p:spPr>
            <a:xfrm flipV="1">
              <a:off x="1296250" y="3571402"/>
              <a:ext cx="1594155" cy="5361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8B06603-4C32-624B-8CE7-7E57C7BFC602}"/>
                </a:ext>
              </a:extLst>
            </p:cNvPr>
            <p:cNvCxnSpPr>
              <a:cxnSpLocks/>
            </p:cNvCxnSpPr>
            <p:nvPr/>
          </p:nvCxnSpPr>
          <p:spPr>
            <a:xfrm>
              <a:off x="1296250" y="4380750"/>
              <a:ext cx="1594155" cy="10928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291D3201-C02B-1547-B50B-6B3F523AB6C0}"/>
                </a:ext>
              </a:extLst>
            </p:cNvPr>
            <p:cNvSpPr/>
            <p:nvPr/>
          </p:nvSpPr>
          <p:spPr>
            <a:xfrm>
              <a:off x="2147466" y="2137281"/>
              <a:ext cx="1276339" cy="4320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Inode</a:t>
              </a:r>
              <a:r>
                <a:rPr lang="zh-CN" altLang="en-US" dirty="0"/>
                <a:t> </a:t>
              </a:r>
              <a:r>
                <a:rPr lang="en-US" altLang="zh-CN" dirty="0"/>
                <a:t>table</a:t>
              </a:r>
              <a:endParaRPr lang="en-US" dirty="0"/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9B4C5655-6123-A648-A859-4B5BCD3FFF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2861" y="2569330"/>
              <a:ext cx="1375487" cy="43204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2622D3C-4D75-674A-9185-20C0E1FB2B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6250" y="2579110"/>
              <a:ext cx="2127555" cy="4319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B281BB09-3EE5-044E-BDFF-B0E3C601DCC6}"/>
              </a:ext>
            </a:extLst>
          </p:cNvPr>
          <p:cNvGrpSpPr/>
          <p:nvPr/>
        </p:nvGrpSpPr>
        <p:grpSpPr>
          <a:xfrm>
            <a:off x="1830749" y="2122868"/>
            <a:ext cx="7103268" cy="3675574"/>
            <a:chOff x="1830749" y="2122868"/>
            <a:chExt cx="7103268" cy="3675574"/>
          </a:xfrm>
        </p:grpSpPr>
        <p:sp>
          <p:nvSpPr>
            <p:cNvPr id="6" name="矩形 4">
              <a:extLst>
                <a:ext uri="{FF2B5EF4-FFF2-40B4-BE49-F238E27FC236}">
                  <a16:creationId xmlns:a16="http://schemas.microsoft.com/office/drawing/2014/main" id="{ED14575C-CF72-C942-8632-6EF7E40EE6C9}"/>
                </a:ext>
              </a:extLst>
            </p:cNvPr>
            <p:cNvSpPr/>
            <p:nvPr/>
          </p:nvSpPr>
          <p:spPr bwMode="auto">
            <a:xfrm>
              <a:off x="2890405" y="3575985"/>
              <a:ext cx="533400" cy="396875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7" name="矩形 7">
              <a:extLst>
                <a:ext uri="{FF2B5EF4-FFF2-40B4-BE49-F238E27FC236}">
                  <a16:creationId xmlns:a16="http://schemas.microsoft.com/office/drawing/2014/main" id="{0B5B9772-2D61-6248-91C7-2A512B12CF2E}"/>
                </a:ext>
              </a:extLst>
            </p:cNvPr>
            <p:cNvSpPr/>
            <p:nvPr/>
          </p:nvSpPr>
          <p:spPr bwMode="auto">
            <a:xfrm>
              <a:off x="2890405" y="3972859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8" name="矩形 8">
              <a:extLst>
                <a:ext uri="{FF2B5EF4-FFF2-40B4-BE49-F238E27FC236}">
                  <a16:creationId xmlns:a16="http://schemas.microsoft.com/office/drawing/2014/main" id="{E3439C73-C0EF-E945-AABC-BB1EF33C40F9}"/>
                </a:ext>
              </a:extLst>
            </p:cNvPr>
            <p:cNvSpPr/>
            <p:nvPr/>
          </p:nvSpPr>
          <p:spPr bwMode="auto">
            <a:xfrm>
              <a:off x="2890405" y="4163359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9" name="矩形 9">
              <a:extLst>
                <a:ext uri="{FF2B5EF4-FFF2-40B4-BE49-F238E27FC236}">
                  <a16:creationId xmlns:a16="http://schemas.microsoft.com/office/drawing/2014/main" id="{1EC23DE6-5B4A-3741-8CA2-1A54CC58A43B}"/>
                </a:ext>
              </a:extLst>
            </p:cNvPr>
            <p:cNvSpPr/>
            <p:nvPr/>
          </p:nvSpPr>
          <p:spPr bwMode="auto">
            <a:xfrm>
              <a:off x="2890405" y="4345922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10" name="矩形 10">
              <a:extLst>
                <a:ext uri="{FF2B5EF4-FFF2-40B4-BE49-F238E27FC236}">
                  <a16:creationId xmlns:a16="http://schemas.microsoft.com/office/drawing/2014/main" id="{826ABFB8-AA0F-254F-8D25-D33F02E28D22}"/>
                </a:ext>
              </a:extLst>
            </p:cNvPr>
            <p:cNvSpPr/>
            <p:nvPr/>
          </p:nvSpPr>
          <p:spPr bwMode="auto">
            <a:xfrm>
              <a:off x="2890405" y="4536422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11" name="矩形 11">
              <a:extLst>
                <a:ext uri="{FF2B5EF4-FFF2-40B4-BE49-F238E27FC236}">
                  <a16:creationId xmlns:a16="http://schemas.microsoft.com/office/drawing/2014/main" id="{2A6AEFFB-D06F-4047-8C22-7419A860728E}"/>
                </a:ext>
              </a:extLst>
            </p:cNvPr>
            <p:cNvSpPr/>
            <p:nvPr/>
          </p:nvSpPr>
          <p:spPr bwMode="auto">
            <a:xfrm>
              <a:off x="2890405" y="4726922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12" name="矩形 12">
              <a:extLst>
                <a:ext uri="{FF2B5EF4-FFF2-40B4-BE49-F238E27FC236}">
                  <a16:creationId xmlns:a16="http://schemas.microsoft.com/office/drawing/2014/main" id="{15AE4912-5CFF-3E48-9730-A07F4F3E1F9D}"/>
                </a:ext>
              </a:extLst>
            </p:cNvPr>
            <p:cNvSpPr/>
            <p:nvPr/>
          </p:nvSpPr>
          <p:spPr bwMode="auto">
            <a:xfrm>
              <a:off x="2890405" y="4914776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13" name="矩形 13">
              <a:extLst>
                <a:ext uri="{FF2B5EF4-FFF2-40B4-BE49-F238E27FC236}">
                  <a16:creationId xmlns:a16="http://schemas.microsoft.com/office/drawing/2014/main" id="{D7A2A9A1-9CFB-734C-82BF-64560B97E8EC}"/>
                </a:ext>
              </a:extLst>
            </p:cNvPr>
            <p:cNvSpPr/>
            <p:nvPr/>
          </p:nvSpPr>
          <p:spPr bwMode="auto">
            <a:xfrm>
              <a:off x="2890405" y="5105276"/>
              <a:ext cx="533400" cy="1905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14" name="矩形 14">
              <a:extLst>
                <a:ext uri="{FF2B5EF4-FFF2-40B4-BE49-F238E27FC236}">
                  <a16:creationId xmlns:a16="http://schemas.microsoft.com/office/drawing/2014/main" id="{D2573473-8216-A84C-9F60-8AAAEF79D5D2}"/>
                </a:ext>
              </a:extLst>
            </p:cNvPr>
            <p:cNvSpPr/>
            <p:nvPr/>
          </p:nvSpPr>
          <p:spPr bwMode="auto">
            <a:xfrm>
              <a:off x="2890405" y="5290484"/>
              <a:ext cx="533400" cy="1905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cxnSp>
          <p:nvCxnSpPr>
            <p:cNvPr id="15" name="肘形连接符 23">
              <a:extLst>
                <a:ext uri="{FF2B5EF4-FFF2-40B4-BE49-F238E27FC236}">
                  <a16:creationId xmlns:a16="http://schemas.microsoft.com/office/drawing/2014/main" id="{36C2A35E-A823-5D47-96F7-FAB57D1ECB5B}"/>
                </a:ext>
              </a:extLst>
            </p:cNvPr>
            <p:cNvCxnSpPr>
              <a:cxnSpLocks noChangeShapeType="1"/>
              <a:stCxn id="7" idx="3"/>
              <a:endCxn id="49" idx="1"/>
            </p:cNvCxnSpPr>
            <p:nvPr/>
          </p:nvCxnSpPr>
          <p:spPr bwMode="auto">
            <a:xfrm flipV="1">
              <a:off x="3423805" y="3018375"/>
              <a:ext cx="1341438" cy="1049734"/>
            </a:xfrm>
            <a:prstGeom prst="bentConnector3">
              <a:avLst>
                <a:gd name="adj1" fmla="val 32498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6" name="肘形连接符 58382">
              <a:extLst>
                <a:ext uri="{FF2B5EF4-FFF2-40B4-BE49-F238E27FC236}">
                  <a16:creationId xmlns:a16="http://schemas.microsoft.com/office/drawing/2014/main" id="{F1408086-DB68-A348-BA2B-450F9D7BBBDD}"/>
                </a:ext>
              </a:extLst>
            </p:cNvPr>
            <p:cNvCxnSpPr>
              <a:cxnSpLocks noChangeShapeType="1"/>
              <a:stCxn id="14" idx="3"/>
              <a:endCxn id="19" idx="1"/>
            </p:cNvCxnSpPr>
            <p:nvPr/>
          </p:nvCxnSpPr>
          <p:spPr bwMode="auto">
            <a:xfrm flipV="1">
              <a:off x="3423805" y="4983567"/>
              <a:ext cx="1341438" cy="402167"/>
            </a:xfrm>
            <a:prstGeom prst="bentConnector3">
              <a:avLst>
                <a:gd name="adj1" fmla="val 62537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17" name="TextBox 67">
              <a:extLst>
                <a:ext uri="{FF2B5EF4-FFF2-40B4-BE49-F238E27FC236}">
                  <a16:creationId xmlns:a16="http://schemas.microsoft.com/office/drawing/2014/main" id="{D80FD9F3-0B13-504C-A66A-E42D3DF307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0855" y="3149629"/>
              <a:ext cx="9525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9pPr>
            </a:lstStyle>
            <a:p>
              <a:pPr algn="ctr" eaLnBrk="1" hangingPunct="1"/>
              <a:r>
                <a:rPr lang="en-US" altLang="zh-CN" sz="1800" i="1" dirty="0">
                  <a:latin typeface="等线" panose="02010600030101010101" pitchFamily="2" charset="-122"/>
                  <a:ea typeface="等线" panose="02010600030101010101" pitchFamily="2" charset="-122"/>
                </a:rPr>
                <a:t>inode</a:t>
              </a:r>
              <a:endParaRPr lang="zh-CN" altLang="en-US" sz="1800" i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18" name="TextBox 68">
              <a:extLst>
                <a:ext uri="{FF2B5EF4-FFF2-40B4-BE49-F238E27FC236}">
                  <a16:creationId xmlns:a16="http://schemas.microsoft.com/office/drawing/2014/main" id="{080CD03B-3C92-3946-AEC3-367934203C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54317" y="5423927"/>
              <a:ext cx="150177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9pPr>
            </a:lstStyle>
            <a:p>
              <a:pPr algn="r" eaLnBrk="1" hangingPunct="1"/>
              <a:r>
                <a:rPr lang="en-US" altLang="zh-CN" sz="1800" b="0" i="1" dirty="0">
                  <a:latin typeface="等线" panose="02010600030101010101" pitchFamily="2" charset="-122"/>
                  <a:ea typeface="等线" panose="02010600030101010101" pitchFamily="2" charset="-122"/>
                </a:rPr>
                <a:t>indirect block</a:t>
              </a:r>
              <a:endParaRPr lang="zh-CN" altLang="en-US" sz="1800" b="0" i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19" name="矩形 62">
              <a:extLst>
                <a:ext uri="{FF2B5EF4-FFF2-40B4-BE49-F238E27FC236}">
                  <a16:creationId xmlns:a16="http://schemas.microsoft.com/office/drawing/2014/main" id="{B3AC3F31-6818-F24D-8728-E53425347F97}"/>
                </a:ext>
              </a:extLst>
            </p:cNvPr>
            <p:cNvSpPr/>
            <p:nvPr/>
          </p:nvSpPr>
          <p:spPr bwMode="auto">
            <a:xfrm>
              <a:off x="4765243" y="4888317"/>
              <a:ext cx="533400" cy="1905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0" name="矩形 63">
              <a:extLst>
                <a:ext uri="{FF2B5EF4-FFF2-40B4-BE49-F238E27FC236}">
                  <a16:creationId xmlns:a16="http://schemas.microsoft.com/office/drawing/2014/main" id="{B705D86E-09CE-EF48-8045-EDEB3445B64D}"/>
                </a:ext>
              </a:extLst>
            </p:cNvPr>
            <p:cNvSpPr/>
            <p:nvPr/>
          </p:nvSpPr>
          <p:spPr bwMode="auto">
            <a:xfrm>
              <a:off x="4765243" y="5076172"/>
              <a:ext cx="533400" cy="1905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1" name="矩形 64">
              <a:extLst>
                <a:ext uri="{FF2B5EF4-FFF2-40B4-BE49-F238E27FC236}">
                  <a16:creationId xmlns:a16="http://schemas.microsoft.com/office/drawing/2014/main" id="{F2706D39-C31C-FD41-910D-1A54C9A28346}"/>
                </a:ext>
              </a:extLst>
            </p:cNvPr>
            <p:cNvSpPr/>
            <p:nvPr/>
          </p:nvSpPr>
          <p:spPr bwMode="auto">
            <a:xfrm>
              <a:off x="4766081" y="5266672"/>
              <a:ext cx="532562" cy="1905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2" name="矩形 74">
              <a:extLst>
                <a:ext uri="{FF2B5EF4-FFF2-40B4-BE49-F238E27FC236}">
                  <a16:creationId xmlns:a16="http://schemas.microsoft.com/office/drawing/2014/main" id="{540F24BA-0299-194E-9ECA-C6EA6F0C3C01}"/>
                </a:ext>
              </a:extLst>
            </p:cNvPr>
            <p:cNvSpPr/>
            <p:nvPr/>
          </p:nvSpPr>
          <p:spPr bwMode="auto">
            <a:xfrm>
              <a:off x="6471805" y="4147484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3" name="矩形 75">
              <a:extLst>
                <a:ext uri="{FF2B5EF4-FFF2-40B4-BE49-F238E27FC236}">
                  <a16:creationId xmlns:a16="http://schemas.microsoft.com/office/drawing/2014/main" id="{5DBDA8F0-459D-C74E-BF36-FFF7A124FBAC}"/>
                </a:ext>
              </a:extLst>
            </p:cNvPr>
            <p:cNvSpPr/>
            <p:nvPr/>
          </p:nvSpPr>
          <p:spPr bwMode="auto">
            <a:xfrm>
              <a:off x="6471805" y="4334016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4" name="矩形 76">
              <a:extLst>
                <a:ext uri="{FF2B5EF4-FFF2-40B4-BE49-F238E27FC236}">
                  <a16:creationId xmlns:a16="http://schemas.microsoft.com/office/drawing/2014/main" id="{A28222E6-3EC3-9141-8AF3-8ECF95C8AF62}"/>
                </a:ext>
              </a:extLst>
            </p:cNvPr>
            <p:cNvSpPr/>
            <p:nvPr/>
          </p:nvSpPr>
          <p:spPr bwMode="auto">
            <a:xfrm>
              <a:off x="6471805" y="4524515"/>
              <a:ext cx="528637" cy="21587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5" name="矩形 96">
              <a:extLst>
                <a:ext uri="{FF2B5EF4-FFF2-40B4-BE49-F238E27FC236}">
                  <a16:creationId xmlns:a16="http://schemas.microsoft.com/office/drawing/2014/main" id="{B8E1FE8C-101A-B34D-ABFE-50E44D073F97}"/>
                </a:ext>
              </a:extLst>
            </p:cNvPr>
            <p:cNvSpPr/>
            <p:nvPr/>
          </p:nvSpPr>
          <p:spPr bwMode="auto">
            <a:xfrm>
              <a:off x="6471805" y="2745007"/>
              <a:ext cx="533400" cy="54901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cxnSp>
          <p:nvCxnSpPr>
            <p:cNvPr id="26" name="肘形连接符 83">
              <a:extLst>
                <a:ext uri="{FF2B5EF4-FFF2-40B4-BE49-F238E27FC236}">
                  <a16:creationId xmlns:a16="http://schemas.microsoft.com/office/drawing/2014/main" id="{3A3E5200-FA14-3644-B446-2B9A03450F8C}"/>
                </a:ext>
              </a:extLst>
            </p:cNvPr>
            <p:cNvCxnSpPr>
              <a:cxnSpLocks noChangeShapeType="1"/>
              <a:stCxn id="45" idx="3"/>
              <a:endCxn id="25" idx="1"/>
            </p:cNvCxnSpPr>
            <p:nvPr/>
          </p:nvCxnSpPr>
          <p:spPr bwMode="auto">
            <a:xfrm flipV="1">
              <a:off x="5298643" y="3019512"/>
              <a:ext cx="1173162" cy="741680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27" name="矩形 101">
              <a:extLst>
                <a:ext uri="{FF2B5EF4-FFF2-40B4-BE49-F238E27FC236}">
                  <a16:creationId xmlns:a16="http://schemas.microsoft.com/office/drawing/2014/main" id="{196EBE06-901A-3345-AC80-0D253CA5C498}"/>
                </a:ext>
              </a:extLst>
            </p:cNvPr>
            <p:cNvSpPr/>
            <p:nvPr/>
          </p:nvSpPr>
          <p:spPr bwMode="auto">
            <a:xfrm>
              <a:off x="6471805" y="4888317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8" name="矩形 102">
              <a:extLst>
                <a:ext uri="{FF2B5EF4-FFF2-40B4-BE49-F238E27FC236}">
                  <a16:creationId xmlns:a16="http://schemas.microsoft.com/office/drawing/2014/main" id="{F7E035DA-C252-434C-A6D1-3232BF39CCB2}"/>
                </a:ext>
              </a:extLst>
            </p:cNvPr>
            <p:cNvSpPr/>
            <p:nvPr/>
          </p:nvSpPr>
          <p:spPr bwMode="auto">
            <a:xfrm>
              <a:off x="6471805" y="5076172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29" name="矩形 103">
              <a:extLst>
                <a:ext uri="{FF2B5EF4-FFF2-40B4-BE49-F238E27FC236}">
                  <a16:creationId xmlns:a16="http://schemas.microsoft.com/office/drawing/2014/main" id="{04E536ED-E817-3D43-9C88-E6CD7A76F083}"/>
                </a:ext>
              </a:extLst>
            </p:cNvPr>
            <p:cNvSpPr/>
            <p:nvPr/>
          </p:nvSpPr>
          <p:spPr bwMode="auto">
            <a:xfrm>
              <a:off x="6471804" y="5255788"/>
              <a:ext cx="528638" cy="22519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cxnSp>
          <p:nvCxnSpPr>
            <p:cNvPr id="30" name="肘形连接符 89">
              <a:extLst>
                <a:ext uri="{FF2B5EF4-FFF2-40B4-BE49-F238E27FC236}">
                  <a16:creationId xmlns:a16="http://schemas.microsoft.com/office/drawing/2014/main" id="{4D11A670-BDEE-4C45-8B76-407F79105FC0}"/>
                </a:ext>
              </a:extLst>
            </p:cNvPr>
            <p:cNvCxnSpPr>
              <a:cxnSpLocks noChangeShapeType="1"/>
              <a:stCxn id="19" idx="3"/>
              <a:endCxn id="22" idx="1"/>
            </p:cNvCxnSpPr>
            <p:nvPr/>
          </p:nvCxnSpPr>
          <p:spPr bwMode="auto">
            <a:xfrm flipV="1">
              <a:off x="5298643" y="4242734"/>
              <a:ext cx="1173162" cy="740833"/>
            </a:xfrm>
            <a:prstGeom prst="bentConnector3">
              <a:avLst>
                <a:gd name="adj1" fmla="val 42833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1" name="肘形连接符 94">
              <a:extLst>
                <a:ext uri="{FF2B5EF4-FFF2-40B4-BE49-F238E27FC236}">
                  <a16:creationId xmlns:a16="http://schemas.microsoft.com/office/drawing/2014/main" id="{9FB703D2-7115-CF45-9675-9C9E9CC8B48C}"/>
                </a:ext>
              </a:extLst>
            </p:cNvPr>
            <p:cNvCxnSpPr>
              <a:cxnSpLocks noChangeShapeType="1"/>
              <a:stCxn id="20" idx="3"/>
              <a:endCxn id="27" idx="1"/>
            </p:cNvCxnSpPr>
            <p:nvPr/>
          </p:nvCxnSpPr>
          <p:spPr bwMode="auto">
            <a:xfrm flipV="1">
              <a:off x="5298643" y="4983569"/>
              <a:ext cx="1173162" cy="187854"/>
            </a:xfrm>
            <a:prstGeom prst="bentConnector3">
              <a:avLst>
                <a:gd name="adj1" fmla="val 54481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2" name="矩形 111">
              <a:extLst>
                <a:ext uri="{FF2B5EF4-FFF2-40B4-BE49-F238E27FC236}">
                  <a16:creationId xmlns:a16="http://schemas.microsoft.com/office/drawing/2014/main" id="{8AB5B8E0-E92F-144F-A48E-F8D0886ABBEC}"/>
                </a:ext>
              </a:extLst>
            </p:cNvPr>
            <p:cNvSpPr/>
            <p:nvPr/>
          </p:nvSpPr>
          <p:spPr bwMode="auto">
            <a:xfrm>
              <a:off x="8300605" y="2743870"/>
              <a:ext cx="533400" cy="54901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33" name="矩形 112">
              <a:extLst>
                <a:ext uri="{FF2B5EF4-FFF2-40B4-BE49-F238E27FC236}">
                  <a16:creationId xmlns:a16="http://schemas.microsoft.com/office/drawing/2014/main" id="{566B7DAE-055A-BB47-855D-BED98D982118}"/>
                </a:ext>
              </a:extLst>
            </p:cNvPr>
            <p:cNvSpPr/>
            <p:nvPr/>
          </p:nvSpPr>
          <p:spPr bwMode="auto">
            <a:xfrm>
              <a:off x="8300605" y="3412956"/>
              <a:ext cx="533400" cy="54901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34" name="矩形 113">
              <a:extLst>
                <a:ext uri="{FF2B5EF4-FFF2-40B4-BE49-F238E27FC236}">
                  <a16:creationId xmlns:a16="http://schemas.microsoft.com/office/drawing/2014/main" id="{E2005382-9E85-DF45-8781-8BFC6863C6BB}"/>
                </a:ext>
              </a:extLst>
            </p:cNvPr>
            <p:cNvSpPr/>
            <p:nvPr/>
          </p:nvSpPr>
          <p:spPr bwMode="auto">
            <a:xfrm>
              <a:off x="8300605" y="4228183"/>
              <a:ext cx="533400" cy="550333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35" name="矩形 114">
              <a:extLst>
                <a:ext uri="{FF2B5EF4-FFF2-40B4-BE49-F238E27FC236}">
                  <a16:creationId xmlns:a16="http://schemas.microsoft.com/office/drawing/2014/main" id="{467CD943-7F69-7247-8551-4B62EE65E9FA}"/>
                </a:ext>
              </a:extLst>
            </p:cNvPr>
            <p:cNvSpPr/>
            <p:nvPr/>
          </p:nvSpPr>
          <p:spPr bwMode="auto">
            <a:xfrm>
              <a:off x="8300605" y="4897578"/>
              <a:ext cx="533400" cy="54901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cxnSp>
          <p:nvCxnSpPr>
            <p:cNvPr id="36" name="肘形连接符 100">
              <a:extLst>
                <a:ext uri="{FF2B5EF4-FFF2-40B4-BE49-F238E27FC236}">
                  <a16:creationId xmlns:a16="http://schemas.microsoft.com/office/drawing/2014/main" id="{BD1137B2-C19D-4F4D-92AF-2F47F7AB73E3}"/>
                </a:ext>
              </a:extLst>
            </p:cNvPr>
            <p:cNvCxnSpPr>
              <a:cxnSpLocks noChangeShapeType="1"/>
              <a:stCxn id="22" idx="3"/>
              <a:endCxn id="32" idx="1"/>
            </p:cNvCxnSpPr>
            <p:nvPr/>
          </p:nvCxnSpPr>
          <p:spPr bwMode="auto">
            <a:xfrm flipV="1">
              <a:off x="7005205" y="3018375"/>
              <a:ext cx="1295400" cy="1224359"/>
            </a:xfrm>
            <a:prstGeom prst="bentConnector3">
              <a:avLst>
                <a:gd name="adj1" fmla="val 33784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" name="肘形连接符 105">
              <a:extLst>
                <a:ext uri="{FF2B5EF4-FFF2-40B4-BE49-F238E27FC236}">
                  <a16:creationId xmlns:a16="http://schemas.microsoft.com/office/drawing/2014/main" id="{95B631A7-CDE8-394D-8CDC-F2B41642260C}"/>
                </a:ext>
              </a:extLst>
            </p:cNvPr>
            <p:cNvCxnSpPr>
              <a:cxnSpLocks noChangeShapeType="1"/>
              <a:stCxn id="23" idx="3"/>
              <a:endCxn id="33" idx="1"/>
            </p:cNvCxnSpPr>
            <p:nvPr/>
          </p:nvCxnSpPr>
          <p:spPr bwMode="auto">
            <a:xfrm flipV="1">
              <a:off x="7005205" y="3687461"/>
              <a:ext cx="1295400" cy="741805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8" name="肘形连接符 108">
              <a:extLst>
                <a:ext uri="{FF2B5EF4-FFF2-40B4-BE49-F238E27FC236}">
                  <a16:creationId xmlns:a16="http://schemas.microsoft.com/office/drawing/2014/main" id="{9F1D20ED-585E-2846-B941-C2BC505AC96F}"/>
                </a:ext>
              </a:extLst>
            </p:cNvPr>
            <p:cNvCxnSpPr>
              <a:cxnSpLocks noChangeShapeType="1"/>
              <a:stCxn id="27" idx="3"/>
              <a:endCxn id="34" idx="1"/>
            </p:cNvCxnSpPr>
            <p:nvPr/>
          </p:nvCxnSpPr>
          <p:spPr bwMode="auto">
            <a:xfrm flipV="1">
              <a:off x="7005205" y="4503349"/>
              <a:ext cx="1295400" cy="480218"/>
            </a:xfrm>
            <a:prstGeom prst="bentConnector3">
              <a:avLst>
                <a:gd name="adj1" fmla="val 65262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9" name="肘形连接符 110">
              <a:extLst>
                <a:ext uri="{FF2B5EF4-FFF2-40B4-BE49-F238E27FC236}">
                  <a16:creationId xmlns:a16="http://schemas.microsoft.com/office/drawing/2014/main" id="{BC3EBF4E-B8CF-8C49-A7EF-1620FFF2A7BD}"/>
                </a:ext>
              </a:extLst>
            </p:cNvPr>
            <p:cNvCxnSpPr>
              <a:cxnSpLocks noChangeShapeType="1"/>
              <a:stCxn id="28" idx="3"/>
              <a:endCxn id="35" idx="1"/>
            </p:cNvCxnSpPr>
            <p:nvPr/>
          </p:nvCxnSpPr>
          <p:spPr bwMode="auto">
            <a:xfrm>
              <a:off x="7005205" y="5171423"/>
              <a:ext cx="1295400" cy="1323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40" name="TextBox 124">
              <a:extLst>
                <a:ext uri="{FF2B5EF4-FFF2-40B4-BE49-F238E27FC236}">
                  <a16:creationId xmlns:a16="http://schemas.microsoft.com/office/drawing/2014/main" id="{170160D2-B066-FB4B-99CD-8CC2C17646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2292" y="5429110"/>
              <a:ext cx="226377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9pPr>
            </a:lstStyle>
            <a:p>
              <a:pPr algn="r" eaLnBrk="1" hangingPunct="1"/>
              <a:r>
                <a:rPr lang="en-US" altLang="zh-CN" sz="1800" b="0" i="1" dirty="0">
                  <a:latin typeface="等线" panose="02010600030101010101" pitchFamily="2" charset="-122"/>
                  <a:ea typeface="等线" panose="02010600030101010101" pitchFamily="2" charset="-122"/>
                </a:rPr>
                <a:t>double indirect block</a:t>
              </a:r>
              <a:endParaRPr lang="zh-CN" altLang="en-US" sz="1800" b="0" i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41" name="TextBox 125">
              <a:extLst>
                <a:ext uri="{FF2B5EF4-FFF2-40B4-BE49-F238E27FC236}">
                  <a16:creationId xmlns:a16="http://schemas.microsoft.com/office/drawing/2014/main" id="{78D97382-DF2D-8146-83C9-3198BFD5E2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44069" y="5424194"/>
              <a:ext cx="78994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9pPr>
            </a:lstStyle>
            <a:p>
              <a:pPr algn="r" eaLnBrk="1" hangingPunct="1"/>
              <a:r>
                <a:rPr lang="en-US" altLang="zh-CN" sz="1800" b="0" i="1" dirty="0">
                  <a:latin typeface="等线" panose="02010600030101010101" pitchFamily="2" charset="-122"/>
                  <a:ea typeface="等线" panose="02010600030101010101" pitchFamily="2" charset="-122"/>
                </a:rPr>
                <a:t>block</a:t>
              </a:r>
              <a:endParaRPr lang="zh-CN" altLang="en-US" sz="1800" b="0" i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45" name="矩形 149">
              <a:extLst>
                <a:ext uri="{FF2B5EF4-FFF2-40B4-BE49-F238E27FC236}">
                  <a16:creationId xmlns:a16="http://schemas.microsoft.com/office/drawing/2014/main" id="{F4E89D28-334D-B342-B0A0-DDC34761E74C}"/>
                </a:ext>
              </a:extLst>
            </p:cNvPr>
            <p:cNvSpPr/>
            <p:nvPr/>
          </p:nvSpPr>
          <p:spPr bwMode="auto">
            <a:xfrm>
              <a:off x="4765243" y="3665942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46" name="矩形 150">
              <a:extLst>
                <a:ext uri="{FF2B5EF4-FFF2-40B4-BE49-F238E27FC236}">
                  <a16:creationId xmlns:a16="http://schemas.microsoft.com/office/drawing/2014/main" id="{A48B4EE1-11E3-2F48-B906-AB3527659714}"/>
                </a:ext>
              </a:extLst>
            </p:cNvPr>
            <p:cNvSpPr/>
            <p:nvPr/>
          </p:nvSpPr>
          <p:spPr bwMode="auto">
            <a:xfrm>
              <a:off x="4765243" y="3853796"/>
              <a:ext cx="533400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47" name="矩形 151">
              <a:extLst>
                <a:ext uri="{FF2B5EF4-FFF2-40B4-BE49-F238E27FC236}">
                  <a16:creationId xmlns:a16="http://schemas.microsoft.com/office/drawing/2014/main" id="{85EC43E1-D574-2C47-A2DB-CF4A07344851}"/>
                </a:ext>
              </a:extLst>
            </p:cNvPr>
            <p:cNvSpPr/>
            <p:nvPr/>
          </p:nvSpPr>
          <p:spPr bwMode="auto">
            <a:xfrm>
              <a:off x="4765609" y="4037682"/>
              <a:ext cx="533034" cy="1905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cxnSp>
          <p:nvCxnSpPr>
            <p:cNvPr id="48" name="肘形连接符 58377">
              <a:extLst>
                <a:ext uri="{FF2B5EF4-FFF2-40B4-BE49-F238E27FC236}">
                  <a16:creationId xmlns:a16="http://schemas.microsoft.com/office/drawing/2014/main" id="{35566A71-6E15-684D-8499-5FA9826D23AE}"/>
                </a:ext>
              </a:extLst>
            </p:cNvPr>
            <p:cNvCxnSpPr>
              <a:cxnSpLocks noChangeShapeType="1"/>
              <a:stCxn id="13" idx="3"/>
              <a:endCxn id="45" idx="1"/>
            </p:cNvCxnSpPr>
            <p:nvPr/>
          </p:nvCxnSpPr>
          <p:spPr bwMode="auto">
            <a:xfrm flipV="1">
              <a:off x="3423805" y="3761192"/>
              <a:ext cx="1341438" cy="1439333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49" name="矩形 55">
              <a:extLst>
                <a:ext uri="{FF2B5EF4-FFF2-40B4-BE49-F238E27FC236}">
                  <a16:creationId xmlns:a16="http://schemas.microsoft.com/office/drawing/2014/main" id="{7B83B7FD-6242-1B4B-AE37-FF8F469A3E57}"/>
                </a:ext>
              </a:extLst>
            </p:cNvPr>
            <p:cNvSpPr/>
            <p:nvPr/>
          </p:nvSpPr>
          <p:spPr bwMode="auto">
            <a:xfrm>
              <a:off x="4765243" y="2743870"/>
              <a:ext cx="533400" cy="54901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50" name="TextBox 124">
              <a:extLst>
                <a:ext uri="{FF2B5EF4-FFF2-40B4-BE49-F238E27FC236}">
                  <a16:creationId xmlns:a16="http://schemas.microsoft.com/office/drawing/2014/main" id="{820E770A-E974-614C-A7CE-4E2C29D1F8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30749" y="5423927"/>
              <a:ext cx="226377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mic Sans MS" charset="0"/>
                  <a:ea typeface="宋体" charset="0"/>
                  <a:cs typeface="宋体" charset="0"/>
                </a:defRPr>
              </a:lvl9pPr>
            </a:lstStyle>
            <a:p>
              <a:pPr algn="r" eaLnBrk="1" hangingPunct="1"/>
              <a:r>
                <a:rPr lang="en-US" altLang="zh-CN" sz="1800" b="0" i="1" dirty="0">
                  <a:latin typeface="等线" panose="02010600030101010101" pitchFamily="2" charset="-122"/>
                  <a:ea typeface="等线" panose="02010600030101010101" pitchFamily="2" charset="-122"/>
                </a:rPr>
                <a:t>triple indirect block</a:t>
              </a:r>
              <a:endParaRPr lang="zh-CN" altLang="en-US" sz="1800" b="0" i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76" name="矩形 55">
              <a:extLst>
                <a:ext uri="{FF2B5EF4-FFF2-40B4-BE49-F238E27FC236}">
                  <a16:creationId xmlns:a16="http://schemas.microsoft.com/office/drawing/2014/main" id="{0E01DFF2-D330-B549-9CAB-E21A14EA24F4}"/>
                </a:ext>
              </a:extLst>
            </p:cNvPr>
            <p:cNvSpPr/>
            <p:nvPr/>
          </p:nvSpPr>
          <p:spPr bwMode="auto">
            <a:xfrm>
              <a:off x="4094525" y="2137281"/>
              <a:ext cx="477475" cy="432048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77" name="矩形 55">
              <a:extLst>
                <a:ext uri="{FF2B5EF4-FFF2-40B4-BE49-F238E27FC236}">
                  <a16:creationId xmlns:a16="http://schemas.microsoft.com/office/drawing/2014/main" id="{665354EA-2A49-BE41-A613-53BFF883A303}"/>
                </a:ext>
              </a:extLst>
            </p:cNvPr>
            <p:cNvSpPr/>
            <p:nvPr/>
          </p:nvSpPr>
          <p:spPr bwMode="auto">
            <a:xfrm>
              <a:off x="5587985" y="2137281"/>
              <a:ext cx="477475" cy="432048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78" name="矩形 55">
              <a:extLst>
                <a:ext uri="{FF2B5EF4-FFF2-40B4-BE49-F238E27FC236}">
                  <a16:creationId xmlns:a16="http://schemas.microsoft.com/office/drawing/2014/main" id="{A8A9394B-5F8E-854E-962D-43F1B6E20E2A}"/>
                </a:ext>
              </a:extLst>
            </p:cNvPr>
            <p:cNvSpPr/>
            <p:nvPr/>
          </p:nvSpPr>
          <p:spPr bwMode="auto">
            <a:xfrm>
              <a:off x="6668796" y="2137281"/>
              <a:ext cx="477475" cy="432048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79" name="矩形 55">
              <a:extLst>
                <a:ext uri="{FF2B5EF4-FFF2-40B4-BE49-F238E27FC236}">
                  <a16:creationId xmlns:a16="http://schemas.microsoft.com/office/drawing/2014/main" id="{9C6A69F6-01DA-6449-B10E-3CB8FB8DE90E}"/>
                </a:ext>
              </a:extLst>
            </p:cNvPr>
            <p:cNvSpPr/>
            <p:nvPr/>
          </p:nvSpPr>
          <p:spPr bwMode="auto">
            <a:xfrm>
              <a:off x="7574591" y="2137281"/>
              <a:ext cx="477475" cy="432048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eaLnBrk="0" hangingPunct="0"/>
              <a:endParaRPr lang="zh-CN" altLang="en-US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宋体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87F80FD-5E1F-5645-AAB6-EFFC7F94F7FB}"/>
                </a:ext>
              </a:extLst>
            </p:cNvPr>
            <p:cNvSpPr txBox="1"/>
            <p:nvPr/>
          </p:nvSpPr>
          <p:spPr>
            <a:xfrm>
              <a:off x="4875312" y="2122868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accent6"/>
                  </a:solidFill>
                </a:rPr>
                <a:t>...</a:t>
              </a:r>
              <a:endParaRPr 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7860DD7-851D-9A40-8983-BD1F214F89C3}"/>
                </a:ext>
              </a:extLst>
            </p:cNvPr>
            <p:cNvSpPr txBox="1"/>
            <p:nvPr/>
          </p:nvSpPr>
          <p:spPr>
            <a:xfrm>
              <a:off x="6190546" y="212954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accent6"/>
                  </a:solidFill>
                </a:rPr>
                <a:t>...</a:t>
              </a:r>
              <a:endParaRPr 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49D57B4-A8E0-2646-AEB2-55A61761F7A2}"/>
                </a:ext>
              </a:extLst>
            </p:cNvPr>
            <p:cNvSpPr txBox="1"/>
            <p:nvPr/>
          </p:nvSpPr>
          <p:spPr>
            <a:xfrm>
              <a:off x="7162253" y="2122868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accent6"/>
                  </a:solidFill>
                </a:rPr>
                <a:t>...</a:t>
              </a:r>
              <a:endParaRPr 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D4A4C28-71A2-F347-96B2-A6E97A0710F6}"/>
                </a:ext>
              </a:extLst>
            </p:cNvPr>
            <p:cNvSpPr txBox="1"/>
            <p:nvPr/>
          </p:nvSpPr>
          <p:spPr>
            <a:xfrm>
              <a:off x="8090453" y="212954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accent6"/>
                  </a:solidFill>
                </a:rPr>
                <a:t>...</a:t>
              </a:r>
              <a:endParaRPr lang="en-US" b="1" dirty="0">
                <a:solidFill>
                  <a:schemeClr val="accent6"/>
                </a:solidFill>
              </a:endParaRPr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9BC66767-E73E-0A4C-9891-3BE24B0BAC2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4524" y="2571770"/>
              <a:ext cx="667193" cy="15945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E5F74A0-BF7B-3C4E-892C-7D68B62EB13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72000" y="2567240"/>
              <a:ext cx="726643" cy="162078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6125C130-DEAB-F546-88BA-620D347CDE6D}"/>
              </a:ext>
            </a:extLst>
          </p:cNvPr>
          <p:cNvGrpSpPr/>
          <p:nvPr/>
        </p:nvGrpSpPr>
        <p:grpSpPr>
          <a:xfrm>
            <a:off x="1191473" y="1659254"/>
            <a:ext cx="6628206" cy="916426"/>
            <a:chOff x="1191473" y="1659254"/>
            <a:chExt cx="6628206" cy="916426"/>
          </a:xfrm>
        </p:grpSpPr>
        <p:cxnSp>
          <p:nvCxnSpPr>
            <p:cNvPr id="91" name="Curved Connector 90">
              <a:extLst>
                <a:ext uri="{FF2B5EF4-FFF2-40B4-BE49-F238E27FC236}">
                  <a16:creationId xmlns:a16="http://schemas.microsoft.com/office/drawing/2014/main" id="{8A3C8B80-B5D7-C447-8EBD-EB02E7746BF8}"/>
                </a:ext>
              </a:extLst>
            </p:cNvPr>
            <p:cNvCxnSpPr>
              <a:cxnSpLocks/>
              <a:stCxn id="5" idx="0"/>
              <a:endCxn id="77" idx="0"/>
            </p:cNvCxnSpPr>
            <p:nvPr/>
          </p:nvCxnSpPr>
          <p:spPr>
            <a:xfrm rot="5400000" flipH="1" flipV="1">
              <a:off x="3707754" y="18452"/>
              <a:ext cx="139" cy="4237799"/>
            </a:xfrm>
            <a:prstGeom prst="curvedConnector3">
              <a:avLst>
                <a:gd name="adj1" fmla="val 164560432"/>
              </a:avLst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Curved Connector 93">
              <a:extLst>
                <a:ext uri="{FF2B5EF4-FFF2-40B4-BE49-F238E27FC236}">
                  <a16:creationId xmlns:a16="http://schemas.microsoft.com/office/drawing/2014/main" id="{22BC8FF2-B631-E040-BB28-1347C482D8FE}"/>
                </a:ext>
              </a:extLst>
            </p:cNvPr>
            <p:cNvCxnSpPr>
              <a:cxnSpLocks/>
              <a:stCxn id="77" idx="0"/>
              <a:endCxn id="79" idx="0"/>
            </p:cNvCxnSpPr>
            <p:nvPr/>
          </p:nvCxnSpPr>
          <p:spPr>
            <a:xfrm rot="5400000" flipH="1" flipV="1">
              <a:off x="6820026" y="1143978"/>
              <a:ext cx="12700" cy="1986606"/>
            </a:xfrm>
            <a:prstGeom prst="curvedConnector3">
              <a:avLst>
                <a:gd name="adj1" fmla="val 1800000"/>
              </a:avLst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Curved Connector 96">
              <a:extLst>
                <a:ext uri="{FF2B5EF4-FFF2-40B4-BE49-F238E27FC236}">
                  <a16:creationId xmlns:a16="http://schemas.microsoft.com/office/drawing/2014/main" id="{3AF1137C-0A03-114D-B070-30343965658B}"/>
                </a:ext>
              </a:extLst>
            </p:cNvPr>
            <p:cNvCxnSpPr>
              <a:cxnSpLocks/>
              <a:stCxn id="79" idx="2"/>
              <a:endCxn id="78" idx="2"/>
            </p:cNvCxnSpPr>
            <p:nvPr/>
          </p:nvCxnSpPr>
          <p:spPr>
            <a:xfrm rot="5400000">
              <a:off x="7360432" y="2116432"/>
              <a:ext cx="12700" cy="905795"/>
            </a:xfrm>
            <a:prstGeom prst="curvedConnector3">
              <a:avLst>
                <a:gd name="adj1" fmla="val 1800000"/>
              </a:avLst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50A1B686-BF6C-B245-A311-EBDA4EB7A908}"/>
                </a:ext>
              </a:extLst>
            </p:cNvPr>
            <p:cNvSpPr txBox="1"/>
            <p:nvPr/>
          </p:nvSpPr>
          <p:spPr>
            <a:xfrm>
              <a:off x="1191473" y="1659254"/>
              <a:ext cx="14893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Free</a:t>
              </a:r>
              <a:r>
                <a:rPr lang="zh-CN" altLang="en-US" i="1" dirty="0"/>
                <a:t> </a:t>
              </a:r>
              <a:r>
                <a:rPr lang="en-US" altLang="zh-CN" i="1" dirty="0"/>
                <a:t>block</a:t>
              </a:r>
              <a:r>
                <a:rPr lang="zh-CN" altLang="en-US" i="1" dirty="0"/>
                <a:t> </a:t>
              </a:r>
              <a:r>
                <a:rPr lang="en-US" altLang="zh-CN" i="1" dirty="0"/>
                <a:t>list</a:t>
              </a:r>
              <a:endParaRPr lang="en-US" i="1" dirty="0"/>
            </a:p>
          </p:txBody>
        </p:sp>
      </p:grpSp>
      <p:sp>
        <p:nvSpPr>
          <p:cNvPr id="106" name="Slide Number Placeholder 105">
            <a:extLst>
              <a:ext uri="{FF2B5EF4-FFF2-40B4-BE49-F238E27FC236}">
                <a16:creationId xmlns:a16="http://schemas.microsoft.com/office/drawing/2014/main" id="{62793E49-541C-D64E-B847-1F64DC628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020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A03A-EC08-674B-9ABF-A25D57E62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SLOW!</a:t>
            </a:r>
          </a:p>
          <a:p>
            <a:pPr lvl="1"/>
            <a:r>
              <a:rPr lang="en-US" altLang="zh-CN" dirty="0"/>
              <a:t>Default</a:t>
            </a:r>
            <a:r>
              <a:rPr lang="zh-CN" altLang="en-US" dirty="0"/>
              <a:t> </a:t>
            </a:r>
            <a:r>
              <a:rPr lang="en-US" altLang="zh-CN" dirty="0"/>
              <a:t>512B</a:t>
            </a:r>
            <a:r>
              <a:rPr lang="zh-CN" altLang="en-US" dirty="0"/>
              <a:t> </a:t>
            </a:r>
            <a:r>
              <a:rPr lang="en-US" altLang="zh-CN" dirty="0"/>
              <a:t>blocks</a:t>
            </a:r>
          </a:p>
          <a:p>
            <a:pPr lvl="1"/>
            <a:r>
              <a:rPr lang="en-US" altLang="zh-CN" b="1" dirty="0">
                <a:solidFill>
                  <a:srgbClr val="C00000"/>
                </a:solidFill>
              </a:rPr>
              <a:t>2%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max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  <a:r>
              <a:rPr lang="zh-CN" altLang="en-US" dirty="0"/>
              <a:t> </a:t>
            </a:r>
            <a:r>
              <a:rPr lang="en-US" altLang="zh-CN" dirty="0"/>
              <a:t>bandwidth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b="1" dirty="0">
                <a:solidFill>
                  <a:srgbClr val="C00000"/>
                </a:solidFill>
              </a:rPr>
              <a:t>~20KB/s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Solution:</a:t>
            </a:r>
            <a:r>
              <a:rPr lang="zh-CN" altLang="en-US" dirty="0"/>
              <a:t> </a:t>
            </a:r>
            <a:r>
              <a:rPr lang="en-US" altLang="zh-CN" dirty="0"/>
              <a:t>1024B</a:t>
            </a:r>
            <a:r>
              <a:rPr lang="zh-CN" altLang="en-US" dirty="0"/>
              <a:t> </a:t>
            </a:r>
            <a:r>
              <a:rPr lang="en-US" altLang="zh-CN" dirty="0"/>
              <a:t>blocks</a:t>
            </a:r>
          </a:p>
          <a:p>
            <a:pPr lvl="1"/>
            <a:r>
              <a:rPr lang="en-US" altLang="zh-CN" b="1" dirty="0">
                <a:solidFill>
                  <a:srgbClr val="0096FF"/>
                </a:solidFill>
              </a:rPr>
              <a:t>&gt;2X</a:t>
            </a:r>
            <a:r>
              <a:rPr lang="zh-CN" altLang="en-US" dirty="0"/>
              <a:t> </a:t>
            </a:r>
            <a:r>
              <a:rPr lang="en-US" altLang="zh-CN" dirty="0"/>
              <a:t>higher</a:t>
            </a:r>
            <a:r>
              <a:rPr lang="zh-CN" altLang="en-US" dirty="0"/>
              <a:t> </a:t>
            </a:r>
            <a:r>
              <a:rPr lang="en-US" altLang="zh-CN" dirty="0"/>
              <a:t>bandwidth</a:t>
            </a:r>
            <a:r>
              <a:rPr lang="zh-CN" altLang="en-US" dirty="0"/>
              <a:t> </a:t>
            </a:r>
            <a:r>
              <a:rPr lang="en-US" altLang="zh-CN" dirty="0"/>
              <a:t>(~40KB/s)</a:t>
            </a:r>
          </a:p>
          <a:p>
            <a:pPr lvl="1"/>
            <a:r>
              <a:rPr lang="en-US" altLang="zh-CN" dirty="0"/>
              <a:t>Review: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r>
              <a:rPr lang="zh-CN" altLang="en-US" dirty="0"/>
              <a:t> </a:t>
            </a:r>
            <a:r>
              <a:rPr lang="en-US" altLang="zh-CN" dirty="0"/>
              <a:t>size: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trade-off</a:t>
            </a:r>
          </a:p>
          <a:p>
            <a:pPr lvl="2"/>
            <a:r>
              <a:rPr lang="en-US" altLang="zh-CN" dirty="0"/>
              <a:t>Neither</a:t>
            </a:r>
            <a:r>
              <a:rPr lang="zh-CN" altLang="en-US" dirty="0"/>
              <a:t> </a:t>
            </a:r>
            <a:r>
              <a:rPr lang="en-US" altLang="zh-CN" dirty="0"/>
              <a:t>too</a:t>
            </a:r>
            <a:r>
              <a:rPr lang="zh-CN" altLang="en-US" dirty="0"/>
              <a:t> </a:t>
            </a:r>
            <a:r>
              <a:rPr lang="en-US" altLang="zh-CN" dirty="0"/>
              <a:t>small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too</a:t>
            </a:r>
            <a:r>
              <a:rPr lang="zh-CN" altLang="en-US" dirty="0"/>
              <a:t> </a:t>
            </a:r>
            <a:r>
              <a:rPr lang="en-US" altLang="zh-CN" dirty="0"/>
              <a:t>big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9E1E02-59E9-EF40-BEDE-EC1799212466}"/>
              </a:ext>
            </a:extLst>
          </p:cNvPr>
          <p:cNvSpPr/>
          <p:nvPr/>
        </p:nvSpPr>
        <p:spPr>
          <a:xfrm>
            <a:off x="-180528" y="5017740"/>
            <a:ext cx="95770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Q: What will happen if the block size is too small? What if too big?</a:t>
            </a:r>
            <a:endParaRPr lang="en-US" altLang="zh-CN" sz="3200" dirty="0">
              <a:solidFill>
                <a:schemeClr val="accent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E72F76-057F-8244-BEA3-AB17DA298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94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A03A-EC08-674B-9ABF-A25D57E62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STILL</a:t>
            </a:r>
            <a:r>
              <a:rPr lang="zh-CN" altLang="en-US" dirty="0"/>
              <a:t> </a:t>
            </a:r>
            <a:r>
              <a:rPr lang="en-US" altLang="zh-CN" dirty="0"/>
              <a:t>SLOW!</a:t>
            </a:r>
          </a:p>
          <a:p>
            <a:pPr lvl="1"/>
            <a:r>
              <a:rPr lang="en-US" altLang="zh-CN" b="1" dirty="0"/>
              <a:t>175KB/s</a:t>
            </a:r>
            <a:r>
              <a:rPr lang="zh-CN" altLang="en-US" b="1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</a:p>
          <a:p>
            <a:pPr lvl="1"/>
            <a:r>
              <a:rPr lang="en-US" altLang="zh-CN" b="1" dirty="0">
                <a:solidFill>
                  <a:srgbClr val="C00000"/>
                </a:solidFill>
              </a:rPr>
              <a:t>30KB/s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weeks</a:t>
            </a:r>
          </a:p>
          <a:p>
            <a:r>
              <a:rPr lang="en-US" altLang="zh-CN" dirty="0"/>
              <a:t>WHY?</a:t>
            </a:r>
          </a:p>
          <a:p>
            <a:pPr lvl="1"/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access!</a:t>
            </a:r>
            <a:r>
              <a:rPr lang="zh-CN" altLang="en-US" dirty="0"/>
              <a:t> </a:t>
            </a:r>
            <a:r>
              <a:rPr lang="en-US" altLang="zh-CN" dirty="0"/>
              <a:t>&lt;=</a:t>
            </a:r>
            <a:r>
              <a:rPr lang="zh-CN" altLang="en-US" dirty="0"/>
              <a:t> </a:t>
            </a:r>
            <a:r>
              <a:rPr lang="en-US" altLang="zh-CN" dirty="0"/>
              <a:t>fragmentation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F78C07-F801-3D4C-8D73-2CEC35BC4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385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B4F5-79F4-9E4A-B2D2-CEE1646FC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A03A-EC08-674B-9ABF-A25D57E62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STILL</a:t>
            </a:r>
            <a:r>
              <a:rPr lang="zh-CN" altLang="en-US" dirty="0"/>
              <a:t> </a:t>
            </a:r>
            <a:r>
              <a:rPr lang="en-US" altLang="zh-CN" dirty="0"/>
              <a:t>SLOW!</a:t>
            </a:r>
          </a:p>
          <a:p>
            <a:pPr lvl="1"/>
            <a:r>
              <a:rPr lang="en-US" altLang="zh-CN" b="1" dirty="0"/>
              <a:t>175KB/s</a:t>
            </a:r>
            <a:r>
              <a:rPr lang="zh-CN" altLang="en-US" b="1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</a:p>
          <a:p>
            <a:pPr lvl="1"/>
            <a:r>
              <a:rPr lang="en-US" altLang="zh-CN" b="1" dirty="0">
                <a:solidFill>
                  <a:srgbClr val="C00000"/>
                </a:solidFill>
              </a:rPr>
              <a:t>30KB/s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weeks</a:t>
            </a:r>
          </a:p>
          <a:p>
            <a:r>
              <a:rPr lang="en-US" altLang="zh-CN" dirty="0"/>
              <a:t>WHY?</a:t>
            </a:r>
          </a:p>
          <a:p>
            <a:pPr lvl="1"/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access!</a:t>
            </a:r>
            <a:r>
              <a:rPr lang="zh-CN" altLang="en-US" dirty="0"/>
              <a:t> </a:t>
            </a:r>
            <a:r>
              <a:rPr lang="en-US" altLang="zh-CN" dirty="0"/>
              <a:t>&lt;=</a:t>
            </a:r>
            <a:r>
              <a:rPr lang="zh-CN" altLang="en-US" dirty="0"/>
              <a:t> </a:t>
            </a:r>
            <a:r>
              <a:rPr lang="en-US" altLang="zh-CN" dirty="0"/>
              <a:t>fragmentation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CD5F03-A5C5-2441-9425-DF8DD6D1F352}"/>
              </a:ext>
            </a:extLst>
          </p:cNvPr>
          <p:cNvSpPr/>
          <p:nvPr/>
        </p:nvSpPr>
        <p:spPr>
          <a:xfrm>
            <a:off x="601216" y="4713620"/>
            <a:ext cx="8075240" cy="43204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05F1E6-DBE9-8940-9C63-CB0211F58FB6}"/>
              </a:ext>
            </a:extLst>
          </p:cNvPr>
          <p:cNvSpPr/>
          <p:nvPr/>
        </p:nvSpPr>
        <p:spPr>
          <a:xfrm>
            <a:off x="1029156" y="4713620"/>
            <a:ext cx="1098848" cy="4320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altLang="zh-CN" dirty="0"/>
              <a:t>Superblock</a:t>
            </a:r>
            <a:endParaRPr 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83784D2-CF63-5B49-B3E0-541702E6145F}"/>
              </a:ext>
            </a:extLst>
          </p:cNvPr>
          <p:cNvSpPr/>
          <p:nvPr/>
        </p:nvSpPr>
        <p:spPr bwMode="auto">
          <a:xfrm>
            <a:off x="3264350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7" name="矩形 55">
            <a:extLst>
              <a:ext uri="{FF2B5EF4-FFF2-40B4-BE49-F238E27FC236}">
                <a16:creationId xmlns:a16="http://schemas.microsoft.com/office/drawing/2014/main" id="{415ECB60-6740-C549-94DE-7A79BA64CF69}"/>
              </a:ext>
            </a:extLst>
          </p:cNvPr>
          <p:cNvSpPr/>
          <p:nvPr/>
        </p:nvSpPr>
        <p:spPr bwMode="auto">
          <a:xfrm>
            <a:off x="3741825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58" name="矩形 55">
            <a:extLst>
              <a:ext uri="{FF2B5EF4-FFF2-40B4-BE49-F238E27FC236}">
                <a16:creationId xmlns:a16="http://schemas.microsoft.com/office/drawing/2014/main" id="{81C1A84A-35F4-5A4F-BBF8-3009B6B5EE31}"/>
              </a:ext>
            </a:extLst>
          </p:cNvPr>
          <p:cNvSpPr/>
          <p:nvPr/>
        </p:nvSpPr>
        <p:spPr bwMode="auto">
          <a:xfrm>
            <a:off x="6126002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1EDA459-E7D0-ED48-A0AB-5F8AF5A1BE9F}"/>
              </a:ext>
            </a:extLst>
          </p:cNvPr>
          <p:cNvSpPr txBox="1"/>
          <p:nvPr/>
        </p:nvSpPr>
        <p:spPr>
          <a:xfrm>
            <a:off x="6586821" y="4310385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...</a:t>
            </a:r>
            <a:endParaRPr lang="en-US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1C1326E-C9FB-5B4D-AB0B-6D5A2A9AAA97}"/>
              </a:ext>
            </a:extLst>
          </p:cNvPr>
          <p:cNvSpPr txBox="1"/>
          <p:nvPr/>
        </p:nvSpPr>
        <p:spPr>
          <a:xfrm>
            <a:off x="7151909" y="4699068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8624310-B1C3-FA44-8B78-B97C196A0927}"/>
              </a:ext>
            </a:extLst>
          </p:cNvPr>
          <p:cNvSpPr txBox="1"/>
          <p:nvPr/>
        </p:nvSpPr>
        <p:spPr>
          <a:xfrm>
            <a:off x="8080109" y="4705745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...</a:t>
            </a:r>
            <a:endParaRPr lang="en-US" b="1" dirty="0">
              <a:solidFill>
                <a:schemeClr val="accent6"/>
              </a:solidFill>
            </a:endParaRPr>
          </a:p>
        </p:txBody>
      </p: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3C7C598A-F5CB-A249-A85B-08037F53A707}"/>
              </a:ext>
            </a:extLst>
          </p:cNvPr>
          <p:cNvCxnSpPr>
            <a:cxnSpLocks/>
            <a:stCxn id="12" idx="0"/>
            <a:endCxn id="56" idx="0"/>
          </p:cNvCxnSpPr>
          <p:nvPr/>
        </p:nvCxnSpPr>
        <p:spPr>
          <a:xfrm rot="5400000" flipH="1" flipV="1">
            <a:off x="2537520" y="3748052"/>
            <a:ext cx="6628" cy="1924508"/>
          </a:xfrm>
          <a:prstGeom prst="curvedConnector3">
            <a:avLst>
              <a:gd name="adj1" fmla="val 3549004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496BF53F-3B70-D744-962C-471D2F4C863E}"/>
              </a:ext>
            </a:extLst>
          </p:cNvPr>
          <p:cNvCxnSpPr>
            <a:cxnSpLocks/>
            <a:stCxn id="56" idx="0"/>
            <a:endCxn id="57" idx="0"/>
          </p:cNvCxnSpPr>
          <p:nvPr/>
        </p:nvCxnSpPr>
        <p:spPr>
          <a:xfrm rot="5400000" flipH="1" flipV="1">
            <a:off x="3741825" y="4468255"/>
            <a:ext cx="12700" cy="477475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730BEE3A-A608-4145-B6FF-9546BDD4518B}"/>
              </a:ext>
            </a:extLst>
          </p:cNvPr>
          <p:cNvSpPr txBox="1"/>
          <p:nvPr/>
        </p:nvSpPr>
        <p:spPr>
          <a:xfrm>
            <a:off x="1181129" y="4153644"/>
            <a:ext cx="1489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Free</a:t>
            </a:r>
            <a:r>
              <a:rPr lang="zh-CN" altLang="en-US" i="1" dirty="0"/>
              <a:t> </a:t>
            </a:r>
            <a:r>
              <a:rPr lang="en-US" altLang="zh-CN" i="1" dirty="0"/>
              <a:t>block</a:t>
            </a:r>
            <a:r>
              <a:rPr lang="zh-CN" altLang="en-US" i="1" dirty="0"/>
              <a:t> </a:t>
            </a:r>
            <a:r>
              <a:rPr lang="en-US" altLang="zh-CN" i="1" dirty="0"/>
              <a:t>list</a:t>
            </a:r>
            <a:endParaRPr lang="en-US" i="1" dirty="0"/>
          </a:p>
        </p:txBody>
      </p:sp>
      <p:sp>
        <p:nvSpPr>
          <p:cNvPr id="81" name="矩形 55">
            <a:extLst>
              <a:ext uri="{FF2B5EF4-FFF2-40B4-BE49-F238E27FC236}">
                <a16:creationId xmlns:a16="http://schemas.microsoft.com/office/drawing/2014/main" id="{DA9E2041-A680-D44E-8EBF-645C7B5D4E8B}"/>
              </a:ext>
            </a:extLst>
          </p:cNvPr>
          <p:cNvSpPr/>
          <p:nvPr/>
        </p:nvSpPr>
        <p:spPr bwMode="auto">
          <a:xfrm>
            <a:off x="4219300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2" name="矩形 55">
            <a:extLst>
              <a:ext uri="{FF2B5EF4-FFF2-40B4-BE49-F238E27FC236}">
                <a16:creationId xmlns:a16="http://schemas.microsoft.com/office/drawing/2014/main" id="{25F40A9E-E046-A241-9A12-83E93FEB4C8B}"/>
              </a:ext>
            </a:extLst>
          </p:cNvPr>
          <p:cNvSpPr/>
          <p:nvPr/>
        </p:nvSpPr>
        <p:spPr bwMode="auto">
          <a:xfrm>
            <a:off x="4696775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3" name="矩形 55">
            <a:extLst>
              <a:ext uri="{FF2B5EF4-FFF2-40B4-BE49-F238E27FC236}">
                <a16:creationId xmlns:a16="http://schemas.microsoft.com/office/drawing/2014/main" id="{C0CEDAEA-9F4A-984F-BA9F-341CEBA37845}"/>
              </a:ext>
            </a:extLst>
          </p:cNvPr>
          <p:cNvSpPr/>
          <p:nvPr/>
        </p:nvSpPr>
        <p:spPr bwMode="auto">
          <a:xfrm>
            <a:off x="5171053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sp>
        <p:nvSpPr>
          <p:cNvPr id="84" name="矩形 55">
            <a:extLst>
              <a:ext uri="{FF2B5EF4-FFF2-40B4-BE49-F238E27FC236}">
                <a16:creationId xmlns:a16="http://schemas.microsoft.com/office/drawing/2014/main" id="{83149D6C-1220-AE46-8F86-47A244BD6B8B}"/>
              </a:ext>
            </a:extLst>
          </p:cNvPr>
          <p:cNvSpPr/>
          <p:nvPr/>
        </p:nvSpPr>
        <p:spPr bwMode="auto">
          <a:xfrm>
            <a:off x="5648528" y="4706992"/>
            <a:ext cx="477475" cy="432048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endParaRPr lang="zh-CN" altLang="en-US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  <a:cs typeface="宋体" charset="0"/>
            </a:endParaRPr>
          </a:p>
        </p:txBody>
      </p: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220F0FDD-E6EB-A944-B565-8FDBD2E14CD9}"/>
              </a:ext>
            </a:extLst>
          </p:cNvPr>
          <p:cNvCxnSpPr>
            <a:cxnSpLocks/>
            <a:stCxn id="57" idx="0"/>
            <a:endCxn id="81" idx="0"/>
          </p:cNvCxnSpPr>
          <p:nvPr/>
        </p:nvCxnSpPr>
        <p:spPr>
          <a:xfrm rot="5400000" flipH="1" flipV="1">
            <a:off x="4219300" y="4468255"/>
            <a:ext cx="12700" cy="477475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B5C44124-D24E-E447-9968-3D3ADE00A8CA}"/>
              </a:ext>
            </a:extLst>
          </p:cNvPr>
          <p:cNvCxnSpPr>
            <a:cxnSpLocks/>
            <a:stCxn id="81" idx="0"/>
            <a:endCxn id="82" idx="0"/>
          </p:cNvCxnSpPr>
          <p:nvPr/>
        </p:nvCxnSpPr>
        <p:spPr>
          <a:xfrm rot="5400000" flipH="1" flipV="1">
            <a:off x="4696775" y="4468255"/>
            <a:ext cx="12700" cy="477475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urved Connector 96">
            <a:extLst>
              <a:ext uri="{FF2B5EF4-FFF2-40B4-BE49-F238E27FC236}">
                <a16:creationId xmlns:a16="http://schemas.microsoft.com/office/drawing/2014/main" id="{5A631BA5-7FB6-B746-B5D7-C004A21EDFA3}"/>
              </a:ext>
            </a:extLst>
          </p:cNvPr>
          <p:cNvCxnSpPr>
            <a:cxnSpLocks/>
            <a:stCxn id="82" idx="0"/>
            <a:endCxn id="83" idx="0"/>
          </p:cNvCxnSpPr>
          <p:nvPr/>
        </p:nvCxnSpPr>
        <p:spPr>
          <a:xfrm rot="5400000" flipH="1" flipV="1">
            <a:off x="5172652" y="4469853"/>
            <a:ext cx="12700" cy="474278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902642F5-2FB8-0944-BBF3-EC5541666AFB}"/>
              </a:ext>
            </a:extLst>
          </p:cNvPr>
          <p:cNvCxnSpPr>
            <a:cxnSpLocks/>
            <a:stCxn id="83" idx="0"/>
            <a:endCxn id="84" idx="0"/>
          </p:cNvCxnSpPr>
          <p:nvPr/>
        </p:nvCxnSpPr>
        <p:spPr>
          <a:xfrm rot="5400000" flipH="1" flipV="1">
            <a:off x="5648528" y="4468255"/>
            <a:ext cx="12700" cy="477475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Curved Connector 102">
            <a:extLst>
              <a:ext uri="{FF2B5EF4-FFF2-40B4-BE49-F238E27FC236}">
                <a16:creationId xmlns:a16="http://schemas.microsoft.com/office/drawing/2014/main" id="{4305352B-3FB4-CE47-BDB9-11AA7708D763}"/>
              </a:ext>
            </a:extLst>
          </p:cNvPr>
          <p:cNvCxnSpPr>
            <a:cxnSpLocks/>
            <a:stCxn id="84" idx="0"/>
            <a:endCxn id="58" idx="0"/>
          </p:cNvCxnSpPr>
          <p:nvPr/>
        </p:nvCxnSpPr>
        <p:spPr>
          <a:xfrm rot="5400000" flipH="1" flipV="1">
            <a:off x="6126003" y="4468255"/>
            <a:ext cx="12700" cy="477474"/>
          </a:xfrm>
          <a:prstGeom prst="curved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" name="Slide Number Placeholder 105">
            <a:extLst>
              <a:ext uri="{FF2B5EF4-FFF2-40B4-BE49-F238E27FC236}">
                <a16:creationId xmlns:a16="http://schemas.microsoft.com/office/drawing/2014/main" id="{12D67EEC-1061-924E-B387-EE9650CD3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828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" id="{85B1D284-D5D3-E84D-BD28-707B0D140669}" vid="{EAB3F4BA-066D-9146-B9C6-197746E0B32B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for CSE</Template>
  <TotalTime>3690</TotalTime>
  <Words>2181</Words>
  <Application>Microsoft Macintosh PowerPoint</Application>
  <PresentationFormat>On-screen Show (16:10)</PresentationFormat>
  <Paragraphs>432</Paragraphs>
  <Slides>52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等线</vt:lpstr>
      <vt:lpstr>等线</vt:lpstr>
      <vt:lpstr>Arial</vt:lpstr>
      <vt:lpstr>Calibri</vt:lpstr>
      <vt:lpstr>Consolas</vt:lpstr>
      <vt:lpstr>Office 主题​​</vt:lpstr>
      <vt:lpstr>File System Design and Optimizations</vt:lpstr>
      <vt:lpstr>Review: Disk Structure</vt:lpstr>
      <vt:lpstr>Review: Disk Characteristics</vt:lpstr>
      <vt:lpstr>File system design and optimizations</vt:lpstr>
      <vt:lpstr>File System Design Dimensions</vt:lpstr>
      <vt:lpstr>Review: UNIX File System</vt:lpstr>
      <vt:lpstr>UNIX File System Issues</vt:lpstr>
      <vt:lpstr>UNIX File System Issues</vt:lpstr>
      <vt:lpstr>UNIX File System Issues</vt:lpstr>
      <vt:lpstr>UNIX File System Issues</vt:lpstr>
      <vt:lpstr>UNIX File System Issues</vt:lpstr>
      <vt:lpstr>A Fast File System for UNIX (1984)</vt:lpstr>
      <vt:lpstr>A Fast File System for UNIX (1984)</vt:lpstr>
      <vt:lpstr>Attack of the Rotational Delay</vt:lpstr>
      <vt:lpstr>Attack of the Rotational Delay</vt:lpstr>
      <vt:lpstr>Where are inodes stored？</vt:lpstr>
      <vt:lpstr>Where are inodes stored？</vt:lpstr>
      <vt:lpstr>FFS: Cylinder group (block groups)</vt:lpstr>
      <vt:lpstr>FFS: Cylinder group (block groups)</vt:lpstr>
      <vt:lpstr>FFS: First-fit Block Allocation</vt:lpstr>
      <vt:lpstr>Fast File System</vt:lpstr>
      <vt:lpstr>MEDIA and Storage </vt:lpstr>
      <vt:lpstr>Storage Media</vt:lpstr>
      <vt:lpstr>Flash &amp; SSD</vt:lpstr>
      <vt:lpstr>NOR vs. NAND Flash</vt:lpstr>
      <vt:lpstr>NAND vs. NOR</vt:lpstr>
      <vt:lpstr>NAND and NOR Operating Specifications</vt:lpstr>
      <vt:lpstr>Flash Disk Organization</vt:lpstr>
      <vt:lpstr>Flash Disk Organization</vt:lpstr>
      <vt:lpstr>Flash Disk Characteristics</vt:lpstr>
      <vt:lpstr>Flash Disk Characteristics cont’d</vt:lpstr>
      <vt:lpstr>Flash for File Storage</vt:lpstr>
      <vt:lpstr>Open-channel SSD</vt:lpstr>
      <vt:lpstr>SMR</vt:lpstr>
      <vt:lpstr>SMR</vt:lpstr>
      <vt:lpstr>SMR Characteristics</vt:lpstr>
      <vt:lpstr>Current Types of SMR Drives</vt:lpstr>
      <vt:lpstr>Basic Layout of SMR Drives</vt:lpstr>
      <vt:lpstr>NVM</vt:lpstr>
      <vt:lpstr>NVM Technologies</vt:lpstr>
      <vt:lpstr>NVDIMM</vt:lpstr>
      <vt:lpstr>Phase-Change Memory (PCM) </vt:lpstr>
      <vt:lpstr>Resistive RAM (RRAM) </vt:lpstr>
      <vt:lpstr>Spin-Transfer Torque RAM (STT-RAM) </vt:lpstr>
      <vt:lpstr>3D-XPoint</vt:lpstr>
      <vt:lpstr>3D-XPoint</vt:lpstr>
      <vt:lpstr>3D-XPoint</vt:lpstr>
      <vt:lpstr>3D-XPoint</vt:lpstr>
      <vt:lpstr>Summary</vt:lpstr>
      <vt:lpstr>Fast File System</vt:lpstr>
      <vt:lpstr>New Storage and Media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Xia Yubin</dc:creator>
  <cp:lastModifiedBy>Mingkai Dong</cp:lastModifiedBy>
  <cp:revision>399</cp:revision>
  <cp:lastPrinted>2016-06-13T07:55:34Z</cp:lastPrinted>
  <dcterms:created xsi:type="dcterms:W3CDTF">2017-05-12T06:55:38Z</dcterms:created>
  <dcterms:modified xsi:type="dcterms:W3CDTF">2019-09-23T19:48:33Z</dcterms:modified>
</cp:coreProperties>
</file>

<file path=docProps/thumbnail.jpeg>
</file>